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69" r:id="rId3"/>
    <p:sldId id="259" r:id="rId4"/>
    <p:sldId id="260" r:id="rId5"/>
    <p:sldId id="263" r:id="rId6"/>
    <p:sldId id="264"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94FDF32-33CD-40A1-819D-84E4386B8B4B}">
          <p14:sldIdLst>
            <p14:sldId id="261"/>
            <p14:sldId id="269"/>
            <p14:sldId id="259"/>
            <p14:sldId id="260"/>
            <p14:sldId id="263"/>
            <p14:sldId id="264"/>
            <p14:sldId id="265"/>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9797" autoAdjust="0"/>
  </p:normalViewPr>
  <p:slideViewPr>
    <p:cSldViewPr snapToGrid="0">
      <p:cViewPr varScale="1">
        <p:scale>
          <a:sx n="55" d="100"/>
          <a:sy n="55" d="100"/>
        </p:scale>
        <p:origin x="19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45F75-CCF8-4C10-BB5F-526E0B15BA6F}" type="datetimeFigureOut">
              <a:rPr lang="en-GB" smtClean="0"/>
              <a:t>20/11/2017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034B0-74A0-4BE0-A9D9-1C6022CCD703}" type="slidenum">
              <a:rPr lang="en-GB" smtClean="0"/>
              <a:t>‹#›</a:t>
            </a:fld>
            <a:endParaRPr lang="en-GB"/>
          </a:p>
        </p:txBody>
      </p:sp>
    </p:spTree>
    <p:extLst>
      <p:ext uri="{BB962C8B-B14F-4D97-AF65-F5344CB8AC3E}">
        <p14:creationId xmlns:p14="http://schemas.microsoft.com/office/powerpoint/2010/main" val="69667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ired.co.uk/topic/mental-illn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Disability History Month give</a:t>
            </a:r>
            <a:r>
              <a:rPr lang="en-GB" sz="1200" kern="1200" baseline="0" dirty="0" smtClean="0">
                <a:solidFill>
                  <a:schemeClr val="tx1"/>
                </a:solidFill>
                <a:effectLst/>
                <a:latin typeface="+mn-lt"/>
                <a:ea typeface="+mn-ea"/>
                <a:cs typeface="+mn-cs"/>
              </a:rPr>
              <a:t>s us an opportunity to think about Disability currently  -  not just historically – though </a:t>
            </a:r>
            <a:r>
              <a:rPr lang="en-GB" sz="1200" kern="1200" dirty="0" smtClean="0">
                <a:solidFill>
                  <a:schemeClr val="tx1"/>
                </a:solidFill>
                <a:effectLst/>
                <a:latin typeface="+mn-lt"/>
                <a:ea typeface="+mn-ea"/>
                <a:cs typeface="+mn-cs"/>
              </a:rPr>
              <a:t>I think</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Disability History</a:t>
            </a:r>
            <a:r>
              <a:rPr lang="en-GB" sz="120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Disability Arts are inextricably linked…</a:t>
            </a:r>
          </a:p>
          <a:p>
            <a:r>
              <a:rPr lang="en-GB" sz="1200" b="1" kern="1200" dirty="0" smtClean="0">
                <a:solidFill>
                  <a:schemeClr val="tx1"/>
                </a:solidFill>
                <a:effectLst/>
                <a:latin typeface="+mn-lt"/>
                <a:ea typeface="+mn-ea"/>
                <a:cs typeface="+mn-cs"/>
              </a:rPr>
              <a:t>Disability Arts has been described as the last Avant-Garde </a:t>
            </a:r>
            <a:r>
              <a:rPr lang="en-GB" sz="1200" kern="1200" dirty="0" smtClean="0">
                <a:solidFill>
                  <a:schemeClr val="tx1"/>
                </a:solidFill>
                <a:effectLst/>
                <a:latin typeface="+mn-lt"/>
                <a:ea typeface="+mn-ea"/>
                <a:cs typeface="+mn-cs"/>
              </a:rPr>
              <a:t>with disabled artists as agents for change, calling out injustice, oppression, prejudice, and discrimination. </a:t>
            </a:r>
          </a:p>
          <a:p>
            <a:r>
              <a:rPr lang="en-GB" sz="1200" kern="1200" dirty="0" smtClean="0">
                <a:solidFill>
                  <a:schemeClr val="tx1"/>
                </a:solidFill>
                <a:effectLst/>
                <a:latin typeface="+mn-lt"/>
                <a:ea typeface="+mn-ea"/>
                <a:cs typeface="+mn-cs"/>
              </a:rPr>
              <a:t>And many years ago, as an artist using disability as a source material for my own work, I met others making work that I thought was powerful and insightful…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But </a:t>
            </a:r>
            <a:r>
              <a:rPr lang="en-GB" sz="1200" kern="1200" dirty="0" smtClean="0">
                <a:solidFill>
                  <a:schemeClr val="tx1"/>
                </a:solidFill>
                <a:effectLst/>
                <a:latin typeface="+mn-lt"/>
                <a:ea typeface="+mn-ea"/>
                <a:cs typeface="+mn-cs"/>
              </a:rPr>
              <a:t>I never saw Disability Arts in public </a:t>
            </a:r>
            <a:r>
              <a:rPr lang="en-GB" sz="1200" kern="1200" dirty="0" smtClean="0">
                <a:solidFill>
                  <a:schemeClr val="tx1"/>
                </a:solidFill>
                <a:effectLst/>
                <a:latin typeface="+mn-lt"/>
                <a:ea typeface="+mn-ea"/>
                <a:cs typeface="+mn-cs"/>
              </a:rPr>
              <a:t>galleries, </a:t>
            </a:r>
            <a:r>
              <a:rPr lang="en-GB" sz="1200" kern="1200" dirty="0" smtClean="0">
                <a:solidFill>
                  <a:schemeClr val="tx1"/>
                </a:solidFill>
                <a:effectLst/>
                <a:latin typeface="+mn-lt"/>
                <a:ea typeface="+mn-ea"/>
                <a:cs typeface="+mn-cs"/>
              </a:rPr>
              <a:t>even though I thought it was everything that I wanted Art to be… so as Director of an organisation I began to collect it, disabled artists were dying, work lost, we needed to do something, </a:t>
            </a:r>
            <a:r>
              <a:rPr lang="en-GB" sz="1200" kern="1200" dirty="0" smtClean="0">
                <a:solidFill>
                  <a:schemeClr val="tx1"/>
                </a:solidFill>
                <a:effectLst/>
                <a:latin typeface="+mn-lt"/>
                <a:ea typeface="+mn-ea"/>
                <a:cs typeface="+mn-cs"/>
              </a:rPr>
              <a:t>that something became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NDACA</a:t>
            </a:r>
            <a:r>
              <a:rPr lang="en-GB" sz="1200" kern="1200" dirty="0" smtClean="0">
                <a:solidFill>
                  <a:schemeClr val="tx1"/>
                </a:solidFill>
                <a:effectLst/>
                <a:latin typeface="+mn-lt"/>
                <a:ea typeface="+mn-ea"/>
                <a:cs typeface="+mn-cs"/>
              </a:rPr>
              <a:t>, the national disability arts collection and archive. Now being delivered by </a:t>
            </a:r>
            <a:r>
              <a:rPr lang="en-GB" sz="1200" kern="1200" dirty="0" smtClean="0">
                <a:solidFill>
                  <a:schemeClr val="tx1"/>
                </a:solidFill>
                <a:effectLst/>
                <a:latin typeface="+mn-lt"/>
                <a:ea typeface="+mn-ea"/>
                <a:cs typeface="+mn-cs"/>
              </a:rPr>
              <a:t>Shape Arts</a:t>
            </a:r>
            <a:r>
              <a:rPr lang="en-GB" sz="1200" kern="1200" baseline="0" dirty="0" smtClean="0">
                <a:solidFill>
                  <a:schemeClr val="tx1"/>
                </a:solidFill>
                <a:effectLst/>
                <a:latin typeface="+mn-lt"/>
                <a:ea typeface="+mn-ea"/>
                <a:cs typeface="+mn-cs"/>
              </a:rPr>
              <a:t> and with partners, including Bucks New University. </a:t>
            </a: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NDACA is a HLF project, with additional funding from ACE and the Joseph Rowntree Foundation,</a:t>
            </a:r>
            <a:r>
              <a:rPr lang="en-GB" sz="1200" kern="1200" baseline="0" dirty="0" smtClean="0">
                <a:solidFill>
                  <a:schemeClr val="tx1"/>
                </a:solidFill>
                <a:effectLst/>
                <a:latin typeface="+mn-lt"/>
                <a:ea typeface="+mn-ea"/>
                <a:cs typeface="+mn-cs"/>
              </a:rPr>
              <a:t> we go live in April 2018.</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Next Slide….</a:t>
            </a: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8BD554-2421-48C8-A954-2C2BDC96AD8D}" type="slidenum">
              <a:rPr lang="en-GB" smtClean="0"/>
              <a:t>1</a:t>
            </a:fld>
            <a:endParaRPr lang="en-GB"/>
          </a:p>
        </p:txBody>
      </p:sp>
    </p:spTree>
    <p:extLst>
      <p:ext uri="{BB962C8B-B14F-4D97-AF65-F5344CB8AC3E}">
        <p14:creationId xmlns:p14="http://schemas.microsoft.com/office/powerpoint/2010/main" val="243016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hope that by celebrating Disability History - through Disability History Month -  it will remind us of the need to build a better and more inclusive Britain, one that supports disabled people to have</a:t>
            </a:r>
            <a:r>
              <a:rPr lang="en-GB" baseline="0" dirty="0" smtClean="0"/>
              <a:t> the same choices and rights as non-disabled people - and that we can learn from history to ensure we create accessible environments and develop inclusive practice in all aspects of our society so that disabled people can have what you have, its not difficult…. it just needs the right will and vision….</a:t>
            </a:r>
            <a:endParaRPr lang="en-GB" dirty="0" smtClean="0"/>
          </a:p>
          <a:p>
            <a:endParaRPr lang="en-GB" dirty="0" smtClean="0"/>
          </a:p>
          <a:p>
            <a:r>
              <a:rPr lang="en-GB" dirty="0" smtClean="0"/>
              <a:t>Thank you </a:t>
            </a:r>
            <a:endParaRPr lang="en-GB" dirty="0"/>
          </a:p>
        </p:txBody>
      </p:sp>
      <p:sp>
        <p:nvSpPr>
          <p:cNvPr id="4" name="Slide Number Placeholder 3"/>
          <p:cNvSpPr>
            <a:spLocks noGrp="1"/>
          </p:cNvSpPr>
          <p:nvPr>
            <p:ph type="sldNum" sz="quarter" idx="10"/>
          </p:nvPr>
        </p:nvSpPr>
        <p:spPr/>
        <p:txBody>
          <a:bodyPr/>
          <a:lstStyle/>
          <a:p>
            <a:fld id="{4921B091-1699-4D5C-A377-5EAB0179FE3E}" type="slidenum">
              <a:rPr lang="en-GB" smtClean="0"/>
              <a:pPr/>
              <a:t>10</a:t>
            </a:fld>
            <a:endParaRPr lang="en-GB"/>
          </a:p>
        </p:txBody>
      </p:sp>
    </p:spTree>
    <p:extLst>
      <p:ext uri="{BB962C8B-B14F-4D97-AF65-F5344CB8AC3E}">
        <p14:creationId xmlns:p14="http://schemas.microsoft.com/office/powerpoint/2010/main" val="225835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often refer to NDACA as demonstrating the Golden Age of disability arts and the politics of a time when disabled people broke barriers and forced through civil rights legislation, making it illegal to discriminate against us  – that</a:t>
            </a:r>
            <a:r>
              <a:rPr lang="en-GB" sz="1200" kern="1200" baseline="0" dirty="0" smtClean="0">
                <a:solidFill>
                  <a:schemeClr val="tx1"/>
                </a:solidFill>
                <a:effectLst/>
                <a:latin typeface="+mn-lt"/>
                <a:ea typeface="+mn-ea"/>
                <a:cs typeface="+mn-cs"/>
              </a:rPr>
              <a:t> was over</a:t>
            </a:r>
            <a:r>
              <a:rPr lang="en-GB" sz="1200" kern="1200" dirty="0" smtClean="0">
                <a:solidFill>
                  <a:schemeClr val="tx1"/>
                </a:solidFill>
                <a:effectLst/>
                <a:latin typeface="+mn-lt"/>
                <a:ea typeface="+mn-ea"/>
                <a:cs typeface="+mn-cs"/>
              </a:rPr>
              <a:t> 21 years ago –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21 </a:t>
            </a:r>
            <a:r>
              <a:rPr lang="en-GB" sz="1200" kern="1200" dirty="0" smtClean="0">
                <a:solidFill>
                  <a:schemeClr val="tx1"/>
                </a:solidFill>
                <a:effectLst/>
                <a:latin typeface="+mn-lt"/>
                <a:ea typeface="+mn-ea"/>
                <a:cs typeface="+mn-cs"/>
              </a:rPr>
              <a:t>years later, do you think we are still facing Discrimination?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Well, Hate Crime against disabled people rose by 53% in 2016 – </a:t>
            </a:r>
            <a:r>
              <a:rPr lang="en-GB" sz="1200" b="1" kern="1200" dirty="0" smtClean="0">
                <a:solidFill>
                  <a:schemeClr val="tx1"/>
                </a:solidFill>
                <a:effectLst/>
                <a:latin typeface="+mn-lt"/>
                <a:ea typeface="+mn-ea"/>
                <a:cs typeface="+mn-cs"/>
              </a:rPr>
              <a:t>53% - </a:t>
            </a:r>
            <a:r>
              <a:rPr lang="en-GB" sz="1200" kern="1200" dirty="0" smtClean="0">
                <a:solidFill>
                  <a:schemeClr val="tx1"/>
                </a:solidFill>
                <a:effectLst/>
                <a:latin typeface="+mn-lt"/>
                <a:ea typeface="+mn-ea"/>
                <a:cs typeface="+mn-cs"/>
              </a:rPr>
              <a:t>and often isn’t even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2010, the DDA, the disability discrimination act, became subsumed into the Equality Act </a:t>
            </a:r>
            <a:r>
              <a:rPr lang="en-GB" sz="1200" kern="1200" dirty="0" smtClean="0">
                <a:solidFill>
                  <a:schemeClr val="tx1"/>
                </a:solidFill>
                <a:effectLst/>
                <a:latin typeface="+mn-lt"/>
                <a:ea typeface="+mn-ea"/>
                <a:cs typeface="+mn-cs"/>
              </a:rPr>
              <a:t>– many say watered </a:t>
            </a:r>
            <a:r>
              <a:rPr lang="en-GB" sz="1200" kern="1200" dirty="0" smtClean="0">
                <a:solidFill>
                  <a:schemeClr val="tx1"/>
                </a:solidFill>
                <a:effectLst/>
                <a:latin typeface="+mn-lt"/>
                <a:ea typeface="+mn-ea"/>
                <a:cs typeface="+mn-cs"/>
              </a:rPr>
              <a:t>down  </a:t>
            </a:r>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losing the ground we fought for</a:t>
            </a:r>
            <a:r>
              <a:rPr lang="en-GB" sz="1200" kern="1200" baseline="0" dirty="0" smtClean="0">
                <a:solidFill>
                  <a:schemeClr val="tx1"/>
                </a:solidFill>
                <a:effectLst/>
                <a:latin typeface="+mn-lt"/>
                <a:ea typeface="+mn-ea"/>
                <a:cs typeface="+mn-cs"/>
              </a:rPr>
              <a:t>, with</a:t>
            </a:r>
            <a:r>
              <a:rPr lang="en-GB" sz="1200" kern="1200" dirty="0" smtClean="0">
                <a:solidFill>
                  <a:schemeClr val="tx1"/>
                </a:solidFill>
                <a:effectLst/>
                <a:latin typeface="+mn-lt"/>
                <a:ea typeface="+mn-ea"/>
                <a:cs typeface="+mn-cs"/>
              </a:rPr>
              <a:t> disabled people being the hardest hit by the austerity of the last decade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NEXT </a:t>
            </a:r>
            <a:r>
              <a:rPr lang="en-GB" b="1" dirty="0" smtClean="0"/>
              <a:t>SLIDE..</a:t>
            </a:r>
            <a:endParaRPr lang="en-GB" b="1" dirty="0"/>
          </a:p>
        </p:txBody>
      </p:sp>
      <p:sp>
        <p:nvSpPr>
          <p:cNvPr id="4" name="Slide Number Placeholder 3"/>
          <p:cNvSpPr>
            <a:spLocks noGrp="1"/>
          </p:cNvSpPr>
          <p:nvPr>
            <p:ph type="sldNum" sz="quarter" idx="10"/>
          </p:nvPr>
        </p:nvSpPr>
        <p:spPr/>
        <p:txBody>
          <a:bodyPr/>
          <a:lstStyle/>
          <a:p>
            <a:fld id="{8A8BD554-2421-48C8-A954-2C2BDC96AD8D}" type="slidenum">
              <a:rPr lang="en-GB" smtClean="0"/>
              <a:t>2</a:t>
            </a:fld>
            <a:endParaRPr lang="en-GB"/>
          </a:p>
        </p:txBody>
      </p:sp>
    </p:spTree>
    <p:extLst>
      <p:ext uri="{BB962C8B-B14F-4D97-AF65-F5344CB8AC3E}">
        <p14:creationId xmlns:p14="http://schemas.microsoft.com/office/powerpoint/2010/main" val="60026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Sometimes I think we see history as a way of demonstrating</a:t>
            </a:r>
            <a:r>
              <a:rPr lang="en-GB" sz="1200" kern="1200" baseline="0" dirty="0" smtClean="0">
                <a:solidFill>
                  <a:schemeClr val="tx1"/>
                </a:solidFill>
                <a:effectLst/>
                <a:latin typeface="+mn-lt"/>
                <a:ea typeface="+mn-ea"/>
                <a:cs typeface="+mn-cs"/>
              </a:rPr>
              <a:t> progress </a:t>
            </a:r>
            <a:r>
              <a:rPr lang="en-GB" sz="1200" kern="1200" dirty="0" smtClean="0">
                <a:solidFill>
                  <a:schemeClr val="tx1"/>
                </a:solidFill>
                <a:effectLst/>
                <a:latin typeface="+mn-lt"/>
                <a:ea typeface="+mn-ea"/>
                <a:cs typeface="+mn-cs"/>
              </a:rPr>
              <a:t>But</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o quote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Hegel;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we learn from history that we don’t learn from history…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Installation by disabled artist Caroline Cardus always reminds </a:t>
            </a:r>
            <a:r>
              <a:rPr lang="en-GB" sz="1200" kern="1200" dirty="0" smtClean="0">
                <a:solidFill>
                  <a:schemeClr val="tx1"/>
                </a:solidFill>
                <a:effectLst/>
                <a:latin typeface="+mn-lt"/>
                <a:ea typeface="+mn-ea"/>
                <a:cs typeface="+mn-cs"/>
              </a:rPr>
              <a:t>me of our of history,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humanity was able to send a man to the moon back in 1969, a small step for </a:t>
            </a:r>
            <a:r>
              <a:rPr lang="en-GB" sz="1200" kern="1200" dirty="0" smtClean="0">
                <a:solidFill>
                  <a:schemeClr val="tx1"/>
                </a:solidFill>
                <a:effectLst/>
                <a:latin typeface="+mn-lt"/>
                <a:ea typeface="+mn-ea"/>
                <a:cs typeface="+mn-cs"/>
              </a:rPr>
              <a:t>man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but not for disabled mankind, no, we would have to wait a further 50 years before legislators considered it necessary to make public transport accessible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as we lurch inexorably towards 2020 I’m certain that milestone will be missed</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a good example of how art</a:t>
            </a:r>
            <a:r>
              <a:rPr lang="en-GB" sz="1200" kern="1200" baseline="0" dirty="0" smtClean="0">
                <a:solidFill>
                  <a:schemeClr val="tx1"/>
                </a:solidFill>
                <a:effectLst/>
                <a:latin typeface="+mn-lt"/>
                <a:ea typeface="+mn-ea"/>
                <a:cs typeface="+mn-cs"/>
              </a:rPr>
              <a:t> can have impact, just as we are programmed to obey road signs, we can see this as a signpost to the lack of progress to deliver our emancipation as disabled people….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8A8BD554-2421-48C8-A954-2C2BDC96AD8D}" type="slidenum">
              <a:rPr lang="en-GB" smtClean="0"/>
              <a:t>3</a:t>
            </a:fld>
            <a:endParaRPr lang="en-GB"/>
          </a:p>
        </p:txBody>
      </p:sp>
    </p:spTree>
    <p:extLst>
      <p:ext uri="{BB962C8B-B14F-4D97-AF65-F5344CB8AC3E}">
        <p14:creationId xmlns:p14="http://schemas.microsoft.com/office/powerpoint/2010/main" val="361696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Social Model of Disability asserts that we are disabled by the barriers society constructs, be they physical, attitudinal or sociological barriers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Shape Arts website explains the Social </a:t>
            </a:r>
            <a:r>
              <a:rPr lang="en-GB" sz="1200" kern="1200" dirty="0" smtClean="0">
                <a:solidFill>
                  <a:schemeClr val="tx1"/>
                </a:solidFill>
                <a:effectLst/>
                <a:latin typeface="+mn-lt"/>
                <a:ea typeface="+mn-ea"/>
                <a:cs typeface="+mn-cs"/>
              </a:rPr>
              <a:t>Model of disability…check </a:t>
            </a:r>
            <a:r>
              <a:rPr lang="en-GB" sz="1200" kern="1200" dirty="0" smtClean="0">
                <a:solidFill>
                  <a:schemeClr val="tx1"/>
                </a:solidFill>
                <a:effectLst/>
                <a:latin typeface="+mn-lt"/>
                <a:ea typeface="+mn-ea"/>
                <a:cs typeface="+mn-cs"/>
              </a:rPr>
              <a:t>it out</a:t>
            </a:r>
            <a:r>
              <a:rPr lang="en-GB" sz="1200" kern="1200" dirty="0" smtClean="0">
                <a:solidFill>
                  <a:schemeClr val="tx1"/>
                </a:solidFill>
                <a:effectLst/>
                <a:latin typeface="+mn-lt"/>
                <a:ea typeface="+mn-ea"/>
                <a:cs typeface="+mn-cs"/>
              </a:rPr>
              <a:t>...</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These works signpost some of the issues that disabled people raise as barriers to our inclusion…</a:t>
            </a:r>
            <a:r>
              <a:rPr lang="en-GB" sz="1200" kern="1200" dirty="0" smtClean="0">
                <a:solidFill>
                  <a:schemeClr val="tx1"/>
                </a:solidFill>
                <a:effectLst/>
                <a:latin typeface="+mn-lt"/>
                <a:ea typeface="+mn-ea"/>
                <a:cs typeface="+mn-cs"/>
              </a:rPr>
              <a:t> like not being able to use ‘so-called’ public transport, not being patronised … discovering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restaurant, theatre, or gallery is not accessible…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 </a:t>
            </a:r>
            <a:r>
              <a:rPr lang="en-GB" sz="1200" kern="1200" dirty="0" smtClean="0">
                <a:solidFill>
                  <a:schemeClr val="tx1"/>
                </a:solidFill>
                <a:effectLst/>
                <a:latin typeface="+mn-lt"/>
                <a:ea typeface="+mn-ea"/>
                <a:cs typeface="+mn-cs"/>
              </a:rPr>
              <a:t>disabled people, we are an oppressed minority, a large minority though - around 13 million, almost one in five of the UK population, an open and welcoming group </a:t>
            </a:r>
            <a:r>
              <a:rPr lang="en-GB" sz="1200" kern="1200" dirty="0" smtClean="0">
                <a:solidFill>
                  <a:schemeClr val="tx1"/>
                </a:solidFill>
                <a:effectLst/>
                <a:latin typeface="+mn-lt"/>
                <a:ea typeface="+mn-ea"/>
                <a:cs typeface="+mn-cs"/>
              </a:rPr>
              <a:t>– because of course the </a:t>
            </a:r>
            <a:r>
              <a:rPr lang="en-GB" sz="1200" kern="1200" dirty="0" smtClean="0">
                <a:solidFill>
                  <a:schemeClr val="tx1"/>
                </a:solidFill>
                <a:effectLst/>
                <a:latin typeface="+mn-lt"/>
                <a:ea typeface="+mn-ea"/>
                <a:cs typeface="+mn-cs"/>
              </a:rPr>
              <a:t>longer you lot live, the more likely you are to come and join us…!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Next </a:t>
            </a:r>
            <a:r>
              <a:rPr lang="en-GB" sz="1200" b="1" kern="1200" dirty="0" smtClean="0">
                <a:solidFill>
                  <a:schemeClr val="tx1"/>
                </a:solidFill>
                <a:effectLst/>
                <a:latin typeface="+mn-lt"/>
                <a:ea typeface="+mn-ea"/>
                <a:cs typeface="+mn-cs"/>
              </a:rPr>
              <a:t>Slide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
        <p:nvSpPr>
          <p:cNvPr id="4" name="Slide Number Placeholder 3"/>
          <p:cNvSpPr>
            <a:spLocks noGrp="1"/>
          </p:cNvSpPr>
          <p:nvPr>
            <p:ph type="sldNum" sz="quarter" idx="10"/>
          </p:nvPr>
        </p:nvSpPr>
        <p:spPr/>
        <p:txBody>
          <a:bodyPr/>
          <a:lstStyle/>
          <a:p>
            <a:fld id="{8A8BD554-2421-48C8-A954-2C2BDC96AD8D}" type="slidenum">
              <a:rPr lang="en-GB" smtClean="0"/>
              <a:t>4</a:t>
            </a:fld>
            <a:endParaRPr lang="en-GB"/>
          </a:p>
        </p:txBody>
      </p:sp>
    </p:spTree>
    <p:extLst>
      <p:ext uri="{BB962C8B-B14F-4D97-AF65-F5344CB8AC3E}">
        <p14:creationId xmlns:p14="http://schemas.microsoft.com/office/powerpoint/2010/main" val="204228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E3B7AAA-732F-4C05-9A04-CCC8D582299B}" type="slidenum">
              <a:rPr lang="en-GB" altLang="en-US" sz="1200"/>
              <a:pPr/>
              <a:t>5</a:t>
            </a:fld>
            <a:endParaRPr lang="en-GB" altLang="en-US" sz="1200"/>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These</a:t>
            </a:r>
            <a:r>
              <a:rPr lang="en-GB" sz="1200" kern="1200" baseline="0" dirty="0" smtClean="0">
                <a:solidFill>
                  <a:schemeClr val="tx1"/>
                </a:solidFill>
                <a:effectLst/>
                <a:latin typeface="+mn-lt"/>
                <a:ea typeface="+mn-ea"/>
                <a:cs typeface="+mn-cs"/>
              </a:rPr>
              <a:t> photographs from the NDACA collection are from 25 years ago but they could be from right now as disabled people are once again the hardest hit by</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cuts that are having such a swingeing effect on </a:t>
            </a:r>
            <a:r>
              <a:rPr lang="en-GB" sz="1200" kern="1200" dirty="0" smtClean="0">
                <a:solidFill>
                  <a:schemeClr val="tx1"/>
                </a:solidFill>
                <a:effectLst/>
                <a:latin typeface="+mn-lt"/>
                <a:ea typeface="+mn-ea"/>
                <a:cs typeface="+mn-cs"/>
              </a:rPr>
              <a:t>us…</a:t>
            </a:r>
            <a:endParaRPr lang="en-GB" altLang="en-US" dirty="0" smtClean="0">
              <a:ea typeface="ＭＳ Ｐゴシック" pitchFamily="34" charset="-128"/>
            </a:endParaRPr>
          </a:p>
        </p:txBody>
      </p:sp>
    </p:spTree>
    <p:extLst>
      <p:ext uri="{BB962C8B-B14F-4D97-AF65-F5344CB8AC3E}">
        <p14:creationId xmlns:p14="http://schemas.microsoft.com/office/powerpoint/2010/main" val="208773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thought I would </a:t>
            </a:r>
            <a:r>
              <a:rPr lang="en-GB" sz="1200" kern="1200" dirty="0" smtClean="0">
                <a:solidFill>
                  <a:schemeClr val="tx1"/>
                </a:solidFill>
                <a:effectLst/>
                <a:latin typeface="+mn-lt"/>
                <a:ea typeface="+mn-ea"/>
                <a:cs typeface="+mn-cs"/>
              </a:rPr>
              <a:t>end</a:t>
            </a:r>
            <a:r>
              <a:rPr lang="en-GB" sz="1200" kern="1200" baseline="0" dirty="0" smtClean="0">
                <a:solidFill>
                  <a:schemeClr val="tx1"/>
                </a:solidFill>
                <a:effectLst/>
                <a:latin typeface="+mn-lt"/>
                <a:ea typeface="+mn-ea"/>
                <a:cs typeface="+mn-cs"/>
              </a:rPr>
              <a:t> by</a:t>
            </a:r>
            <a:r>
              <a:rPr lang="en-GB" sz="1200" kern="1200" dirty="0" smtClean="0">
                <a:solidFill>
                  <a:schemeClr val="tx1"/>
                </a:solidFill>
                <a:effectLst/>
                <a:latin typeface="+mn-lt"/>
                <a:ea typeface="+mn-ea"/>
                <a:cs typeface="+mn-cs"/>
              </a:rPr>
              <a:t> showing </a:t>
            </a:r>
            <a:r>
              <a:rPr lang="en-GB" sz="1200" kern="1200" dirty="0" smtClean="0">
                <a:solidFill>
                  <a:schemeClr val="tx1"/>
                </a:solidFill>
                <a:effectLst/>
                <a:latin typeface="+mn-lt"/>
                <a:ea typeface="+mn-ea"/>
                <a:cs typeface="+mn-cs"/>
              </a:rPr>
              <a:t>you some more work by disabled artists from the Shape/NDACA collections alongside these historical photographs from those</a:t>
            </a:r>
            <a:r>
              <a:rPr lang="en-GB" sz="1200" kern="1200" baseline="0" dirty="0" smtClean="0">
                <a:solidFill>
                  <a:schemeClr val="tx1"/>
                </a:solidFill>
                <a:effectLst/>
                <a:latin typeface="+mn-lt"/>
                <a:ea typeface="+mn-ea"/>
                <a:cs typeface="+mn-cs"/>
              </a:rPr>
              <a:t> past</a:t>
            </a:r>
            <a:r>
              <a:rPr lang="en-GB" sz="1200" kern="1200" dirty="0" smtClean="0">
                <a:solidFill>
                  <a:schemeClr val="tx1"/>
                </a:solidFill>
                <a:effectLst/>
                <a:latin typeface="+mn-lt"/>
                <a:ea typeface="+mn-ea"/>
                <a:cs typeface="+mn-cs"/>
              </a:rPr>
              <a:t> political struggles…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Tom Shakespeare has achondroplasia, a form of dwarfism, which he exploits in this self-portrait,</a:t>
            </a:r>
            <a:r>
              <a:rPr lang="en-GB" sz="1200" kern="1200" baseline="0" dirty="0" smtClean="0">
                <a:solidFill>
                  <a:schemeClr val="tx1"/>
                </a:solidFill>
                <a:effectLst/>
                <a:latin typeface="+mn-lt"/>
                <a:ea typeface="+mn-ea"/>
                <a:cs typeface="+mn-cs"/>
              </a:rPr>
              <a:t> bottom left, </a:t>
            </a:r>
            <a:r>
              <a:rPr lang="en-GB" sz="1200" kern="1200" dirty="0" smtClean="0">
                <a:solidFill>
                  <a:schemeClr val="tx1"/>
                </a:solidFill>
                <a:effectLst/>
                <a:latin typeface="+mn-lt"/>
                <a:ea typeface="+mn-ea"/>
                <a:cs typeface="+mn-cs"/>
              </a:rPr>
              <a:t>where he recreates the Lamentation of Christ – the original painting, top right,  was made by Mantegna</a:t>
            </a:r>
            <a:r>
              <a:rPr lang="en-GB" sz="1200" kern="1200" baseline="0" dirty="0" smtClean="0">
                <a:solidFill>
                  <a:schemeClr val="tx1"/>
                </a:solidFill>
                <a:effectLst/>
                <a:latin typeface="+mn-lt"/>
                <a:ea typeface="+mn-ea"/>
                <a:cs typeface="+mn-cs"/>
              </a:rPr>
              <a:t> in </a:t>
            </a:r>
            <a:r>
              <a:rPr lang="en-GB" sz="1200" kern="1200" dirty="0" smtClean="0">
                <a:solidFill>
                  <a:schemeClr val="tx1"/>
                </a:solidFill>
                <a:effectLst/>
                <a:latin typeface="+mn-lt"/>
                <a:ea typeface="+mn-ea"/>
                <a:cs typeface="+mn-cs"/>
              </a:rPr>
              <a:t>about 1480</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Mantegna experiments with the concept of perspective and dramatic fore-shortening, whilst Shakespeare cleverly plays with this concept of fore-shortening as a real-life short person, a</a:t>
            </a:r>
            <a:r>
              <a:rPr lang="en-GB" sz="1200" kern="1200" baseline="0" dirty="0" smtClean="0">
                <a:solidFill>
                  <a:schemeClr val="tx1"/>
                </a:solidFill>
                <a:effectLst/>
                <a:latin typeface="+mn-lt"/>
                <a:ea typeface="+mn-ea"/>
                <a:cs typeface="+mn-cs"/>
              </a:rPr>
              <a:t> person </a:t>
            </a:r>
            <a:r>
              <a:rPr lang="en-GB" sz="1200" kern="1200" dirty="0" smtClean="0">
                <a:solidFill>
                  <a:schemeClr val="tx1"/>
                </a:solidFill>
                <a:effectLst/>
                <a:latin typeface="+mn-lt"/>
                <a:ea typeface="+mn-ea"/>
                <a:cs typeface="+mn-cs"/>
              </a:rPr>
              <a:t>of restricted growth…</a:t>
            </a:r>
          </a:p>
          <a:p>
            <a:r>
              <a:rPr lang="en-GB" sz="1200" b="1" kern="1200" dirty="0" smtClean="0">
                <a:solidFill>
                  <a:schemeClr val="tx1"/>
                </a:solidFill>
                <a:effectLst/>
                <a:latin typeface="+mn-lt"/>
                <a:ea typeface="+mn-ea"/>
                <a:cs typeface="+mn-cs"/>
              </a:rPr>
              <a:t>NEXT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SLIDE</a:t>
            </a:r>
            <a:endParaRPr lang="en-GB" altLang="en-US" dirty="0" smtClean="0"/>
          </a:p>
        </p:txBody>
      </p:sp>
      <p:sp>
        <p:nvSpPr>
          <p:cNvPr id="4" name="Slide Number Placeholder 3"/>
          <p:cNvSpPr>
            <a:spLocks noGrp="1"/>
          </p:cNvSpPr>
          <p:nvPr>
            <p:ph type="sldNum" sz="quarter" idx="10"/>
          </p:nvPr>
        </p:nvSpPr>
        <p:spPr/>
        <p:txBody>
          <a:bodyPr/>
          <a:lstStyle/>
          <a:p>
            <a:fld id="{8A8BD554-2421-48C8-A954-2C2BDC96AD8D}" type="slidenum">
              <a:rPr lang="en-GB" smtClean="0"/>
              <a:t>6</a:t>
            </a:fld>
            <a:endParaRPr lang="en-GB"/>
          </a:p>
        </p:txBody>
      </p:sp>
    </p:spTree>
    <p:extLst>
      <p:ext uri="{BB962C8B-B14F-4D97-AF65-F5344CB8AC3E}">
        <p14:creationId xmlns:p14="http://schemas.microsoft.com/office/powerpoint/2010/main" val="272487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Aiden </a:t>
            </a:r>
            <a:r>
              <a:rPr lang="en-GB" sz="1200" b="1" kern="1200" dirty="0" smtClean="0">
                <a:solidFill>
                  <a:schemeClr val="tx1"/>
                </a:solidFill>
                <a:effectLst/>
                <a:latin typeface="+mn-lt"/>
                <a:ea typeface="+mn-ea"/>
                <a:cs typeface="+mn-cs"/>
              </a:rPr>
              <a:t>Shingler, Medication Time… I think this work is self-explanatory if you look closely enough…</a:t>
            </a:r>
          </a:p>
          <a:p>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Treating the symptoms not</a:t>
            </a:r>
            <a:r>
              <a:rPr lang="en-GB" baseline="0" dirty="0" smtClean="0"/>
              <a:t> the causes perhaps, this is one of many works that draw us to think about the way we deliver mental health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Next Slide…</a:t>
            </a:r>
            <a:endParaRPr lang="en-GB" b="1" dirty="0"/>
          </a:p>
        </p:txBody>
      </p:sp>
      <p:sp>
        <p:nvSpPr>
          <p:cNvPr id="4" name="Slide Number Placeholder 3"/>
          <p:cNvSpPr>
            <a:spLocks noGrp="1"/>
          </p:cNvSpPr>
          <p:nvPr>
            <p:ph type="sldNum" sz="quarter" idx="10"/>
          </p:nvPr>
        </p:nvSpPr>
        <p:spPr/>
        <p:txBody>
          <a:bodyPr/>
          <a:lstStyle/>
          <a:p>
            <a:fld id="{8A8BD554-2421-48C8-A954-2C2BDC96AD8D}" type="slidenum">
              <a:rPr lang="en-GB" smtClean="0"/>
              <a:t>7</a:t>
            </a:fld>
            <a:endParaRPr lang="en-GB"/>
          </a:p>
        </p:txBody>
      </p:sp>
    </p:spTree>
    <p:extLst>
      <p:ext uri="{BB962C8B-B14F-4D97-AF65-F5344CB8AC3E}">
        <p14:creationId xmlns:p14="http://schemas.microsoft.com/office/powerpoint/2010/main" val="421776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Simon Raven, Mental Frame… </a:t>
            </a:r>
          </a:p>
          <a:p>
            <a:endParaRPr lang="en-GB" sz="1200" b="1" kern="1200" dirty="0" smtClean="0">
              <a:solidFill>
                <a:schemeClr val="tx1"/>
              </a:solidFill>
              <a:effectLst/>
              <a:latin typeface="+mn-lt"/>
              <a:ea typeface="+mn-ea"/>
              <a:cs typeface="+mn-cs"/>
            </a:endParaRPr>
          </a:p>
          <a:p>
            <a:r>
              <a:rPr lang="en-GB" dirty="0" smtClean="0"/>
              <a:t>One in four adults has been diagnosed with a </a:t>
            </a:r>
            <a:r>
              <a:rPr lang="en-GB" dirty="0" smtClean="0">
                <a:hlinkClick r:id="rId3"/>
              </a:rPr>
              <a:t>mental illness</a:t>
            </a:r>
            <a:r>
              <a:rPr lang="en-GB" dirty="0" smtClean="0"/>
              <a:t> but Despite it affecting so many of us, prejudice still </a:t>
            </a:r>
            <a:r>
              <a:rPr lang="en-GB" dirty="0" smtClean="0"/>
              <a:t>exists</a:t>
            </a:r>
            <a:r>
              <a:rPr lang="en-GB" baseline="0" dirty="0" smtClean="0"/>
              <a:t>  -</a:t>
            </a:r>
            <a:endParaRPr lang="en-GB"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94% of Learning Disabled people are </a:t>
            </a:r>
            <a:r>
              <a:rPr lang="en-GB" sz="1200" kern="1200" dirty="0" smtClean="0">
                <a:solidFill>
                  <a:schemeClr val="tx1"/>
                </a:solidFill>
                <a:effectLst/>
                <a:latin typeface="+mn-lt"/>
                <a:ea typeface="+mn-ea"/>
                <a:cs typeface="+mn-cs"/>
              </a:rPr>
              <a:t>still unable </a:t>
            </a:r>
            <a:r>
              <a:rPr lang="en-GB" sz="1200" kern="1200" dirty="0" smtClean="0">
                <a:solidFill>
                  <a:schemeClr val="tx1"/>
                </a:solidFill>
                <a:effectLst/>
                <a:latin typeface="+mn-lt"/>
                <a:ea typeface="+mn-ea"/>
                <a:cs typeface="+mn-cs"/>
              </a:rPr>
              <a:t>to find meaningful employment… at a time when Unemployment is the lowest since 1975.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Next </a:t>
            </a:r>
            <a:r>
              <a:rPr lang="en-GB" sz="1200" b="1" kern="1200" dirty="0" smtClean="0">
                <a:solidFill>
                  <a:schemeClr val="tx1"/>
                </a:solidFill>
                <a:effectLst/>
                <a:latin typeface="+mn-lt"/>
                <a:ea typeface="+mn-ea"/>
                <a:cs typeface="+mn-cs"/>
              </a:rPr>
              <a:t>slide</a:t>
            </a:r>
          </a:p>
          <a:p>
            <a:endParaRPr lang="en-GB" b="1" dirty="0"/>
          </a:p>
        </p:txBody>
      </p:sp>
      <p:sp>
        <p:nvSpPr>
          <p:cNvPr id="4" name="Slide Number Placeholder 3"/>
          <p:cNvSpPr>
            <a:spLocks noGrp="1"/>
          </p:cNvSpPr>
          <p:nvPr>
            <p:ph type="sldNum" sz="quarter" idx="10"/>
          </p:nvPr>
        </p:nvSpPr>
        <p:spPr/>
        <p:txBody>
          <a:bodyPr/>
          <a:lstStyle/>
          <a:p>
            <a:fld id="{8A8BD554-2421-48C8-A954-2C2BDC96AD8D}" type="slidenum">
              <a:rPr lang="en-GB" smtClean="0"/>
              <a:t>8</a:t>
            </a:fld>
            <a:endParaRPr lang="en-GB"/>
          </a:p>
        </p:txBody>
      </p:sp>
    </p:spTree>
    <p:extLst>
      <p:ext uri="{BB962C8B-B14F-4D97-AF65-F5344CB8AC3E}">
        <p14:creationId xmlns:p14="http://schemas.microsoft.com/office/powerpoint/2010/main" val="408902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Sue </a:t>
            </a:r>
            <a:r>
              <a:rPr lang="en-GB" sz="1200" kern="1200" dirty="0" smtClean="0">
                <a:solidFill>
                  <a:schemeClr val="tx1"/>
                </a:solidFill>
                <a:effectLst/>
                <a:latin typeface="+mn-lt"/>
                <a:ea typeface="+mn-ea"/>
                <a:cs typeface="+mn-cs"/>
              </a:rPr>
              <a:t>Austin – </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Portal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addition to the work in NDACA that highlights our oppression, there are also works, not just visual arts, but poetry, creative writing and images and film of dance and theatre that demonstrate the joy of life and the unique insight that disabled people can add to the arts and culture of our country  -  when given the opportunity the welcome and the resources to take part…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8BD554-2421-48C8-A954-2C2BDC96AD8D}" type="slidenum">
              <a:rPr lang="en-GB" smtClean="0"/>
              <a:t>9</a:t>
            </a:fld>
            <a:endParaRPr lang="en-GB"/>
          </a:p>
        </p:txBody>
      </p:sp>
    </p:spTree>
    <p:extLst>
      <p:ext uri="{BB962C8B-B14F-4D97-AF65-F5344CB8AC3E}">
        <p14:creationId xmlns:p14="http://schemas.microsoft.com/office/powerpoint/2010/main" val="406022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C02610-F922-49CA-8AEF-8C6C96BCA700}"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31588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02610-F922-49CA-8AEF-8C6C96BCA700}"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137190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02610-F922-49CA-8AEF-8C6C96BCA700}"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372454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02610-F922-49CA-8AEF-8C6C96BCA700}"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399773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02610-F922-49CA-8AEF-8C6C96BCA700}"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104546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C02610-F922-49CA-8AEF-8C6C96BCA700}"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75401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C02610-F922-49CA-8AEF-8C6C96BCA700}" type="datetimeFigureOut">
              <a:rPr lang="en-GB" smtClean="0"/>
              <a:t>20/11/2017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287572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C02610-F922-49CA-8AEF-8C6C96BCA700}" type="datetimeFigureOut">
              <a:rPr lang="en-GB" smtClean="0"/>
              <a:t>20/11/2017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287818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02610-F922-49CA-8AEF-8C6C96BCA700}" type="datetimeFigureOut">
              <a:rPr lang="en-GB" smtClean="0"/>
              <a:t>20/11/2017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34218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02610-F922-49CA-8AEF-8C6C96BCA700}"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193990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02610-F922-49CA-8AEF-8C6C96BCA700}"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062BCC-1E00-42C3-91B1-215DD6F7C473}" type="slidenum">
              <a:rPr lang="en-GB" smtClean="0"/>
              <a:t>‹#›</a:t>
            </a:fld>
            <a:endParaRPr lang="en-GB"/>
          </a:p>
        </p:txBody>
      </p:sp>
    </p:spTree>
    <p:extLst>
      <p:ext uri="{BB962C8B-B14F-4D97-AF65-F5344CB8AC3E}">
        <p14:creationId xmlns:p14="http://schemas.microsoft.com/office/powerpoint/2010/main" val="129872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02610-F922-49CA-8AEF-8C6C96BCA700}" type="datetimeFigureOut">
              <a:rPr lang="en-GB" smtClean="0"/>
              <a:t>20/11/2017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62BCC-1E00-42C3-91B1-215DD6F7C473}" type="slidenum">
              <a:rPr lang="en-GB" smtClean="0"/>
              <a:t>‹#›</a:t>
            </a:fld>
            <a:endParaRPr lang="en-GB"/>
          </a:p>
        </p:txBody>
      </p:sp>
    </p:spTree>
    <p:extLst>
      <p:ext uri="{BB962C8B-B14F-4D97-AF65-F5344CB8AC3E}">
        <p14:creationId xmlns:p14="http://schemas.microsoft.com/office/powerpoint/2010/main" val="3475576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ndaca.org.uk/?unique_name=articleimageviewer&amp;page_id=5645"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s://www.shapearts.org.uk/news/shape-collection-sue-austins-porta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001000" y="6019800"/>
            <a:ext cx="2133600" cy="732388"/>
            <a:chOff x="2012949" y="3159125"/>
            <a:chExt cx="3778251" cy="1184275"/>
          </a:xfrm>
        </p:grpSpPr>
        <p:pic>
          <p:nvPicPr>
            <p:cNvPr id="9" name="Picture 6" descr="C:\Users\Anne\Desktop\th_logo.jpg"/>
            <p:cNvPicPr>
              <a:picLocks noChangeAspect="1" noChangeArrowheads="1"/>
            </p:cNvPicPr>
            <p:nvPr/>
          </p:nvPicPr>
          <p:blipFill>
            <a:blip r:embed="rId3"/>
            <a:srcRect/>
            <a:stretch>
              <a:fillRect/>
            </a:stretch>
          </p:blipFill>
          <p:spPr bwMode="auto">
            <a:xfrm>
              <a:off x="2012949" y="3159125"/>
              <a:ext cx="1152525" cy="1184275"/>
            </a:xfrm>
            <a:prstGeom prst="rect">
              <a:avLst/>
            </a:prstGeom>
            <a:noFill/>
            <a:ln w="9525">
              <a:noFill/>
              <a:miter lim="800000"/>
              <a:headEnd/>
              <a:tailEnd/>
            </a:ln>
          </p:spPr>
        </p:pic>
        <p:pic>
          <p:nvPicPr>
            <p:cNvPr id="10" name="Picture 7" descr="C:\Users\Anne\Desktop\tonyheader.jpg"/>
            <p:cNvPicPr>
              <a:picLocks noChangeAspect="1" noChangeArrowheads="1"/>
            </p:cNvPicPr>
            <p:nvPr/>
          </p:nvPicPr>
          <p:blipFill rotWithShape="1">
            <a:blip r:embed="rId4"/>
            <a:srcRect b="17086"/>
            <a:stretch/>
          </p:blipFill>
          <p:spPr bwMode="auto">
            <a:xfrm>
              <a:off x="3165474" y="3551237"/>
              <a:ext cx="2530475" cy="480436"/>
            </a:xfrm>
            <a:prstGeom prst="rect">
              <a:avLst/>
            </a:prstGeom>
            <a:noFill/>
            <a:ln w="9525">
              <a:noFill/>
              <a:miter lim="800000"/>
              <a:headEnd/>
              <a:tailEnd/>
            </a:ln>
          </p:spPr>
        </p:pic>
        <p:sp>
          <p:nvSpPr>
            <p:cNvPr id="11" name="Rectangle 10"/>
            <p:cNvSpPr/>
            <p:nvPr/>
          </p:nvSpPr>
          <p:spPr>
            <a:xfrm>
              <a:off x="4191000" y="3962401"/>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descr=" ">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8600"/>
            <a:ext cx="8915400" cy="5486400"/>
          </a:xfrm>
          <a:prstGeom prst="rect">
            <a:avLst/>
          </a:prstGeom>
          <a:noFill/>
          <a:ln>
            <a:noFill/>
          </a:ln>
        </p:spPr>
      </p:pic>
      <p:sp>
        <p:nvSpPr>
          <p:cNvPr id="2" name="Rectangle 1"/>
          <p:cNvSpPr/>
          <p:nvPr/>
        </p:nvSpPr>
        <p:spPr>
          <a:xfrm>
            <a:off x="1807096" y="5965691"/>
            <a:ext cx="5244116" cy="523220"/>
          </a:xfrm>
          <a:prstGeom prst="rect">
            <a:avLst/>
          </a:prstGeom>
        </p:spPr>
        <p:txBody>
          <a:bodyPr wrap="square">
            <a:spAutoFit/>
          </a:bodyPr>
          <a:lstStyle/>
          <a:p>
            <a:r>
              <a:rPr lang="en-GB" sz="2800" b="1" dirty="0"/>
              <a:t>NDACA GOES LIVE IN APRIL 2018!</a:t>
            </a:r>
          </a:p>
        </p:txBody>
      </p:sp>
    </p:spTree>
    <p:extLst>
      <p:ext uri="{BB962C8B-B14F-4D97-AF65-F5344CB8AC3E}">
        <p14:creationId xmlns:p14="http://schemas.microsoft.com/office/powerpoint/2010/main" val="333082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Data recovery\Anne\My Documents\Tony's Stuff\Photos\Art Photos\Tony's Work\Great Britain from a Wheelchair\Great Britain from a Wheelchair.JPG"/>
          <p:cNvPicPr>
            <a:picLocks noChangeAspect="1" noChangeArrowheads="1"/>
          </p:cNvPicPr>
          <p:nvPr/>
        </p:nvPicPr>
        <p:blipFill rotWithShape="1">
          <a:blip r:embed="rId3" cstate="print"/>
          <a:srcRect l="7053" t="3621" r="8018" b="4500"/>
          <a:stretch/>
        </p:blipFill>
        <p:spPr bwMode="auto">
          <a:xfrm>
            <a:off x="1734382" y="147814"/>
            <a:ext cx="4217603" cy="6521547"/>
          </a:xfrm>
          <a:prstGeom prst="rect">
            <a:avLst/>
          </a:prstGeom>
          <a:noFill/>
        </p:spPr>
      </p:pic>
      <p:sp>
        <p:nvSpPr>
          <p:cNvPr id="5" name="Title 1"/>
          <p:cNvSpPr txBox="1">
            <a:spLocks/>
          </p:cNvSpPr>
          <p:nvPr/>
        </p:nvSpPr>
        <p:spPr>
          <a:xfrm>
            <a:off x="6312024" y="980728"/>
            <a:ext cx="3251156" cy="3929090"/>
          </a:xfrm>
          <a:prstGeom prst="rect">
            <a:avLst/>
          </a:prstGeom>
        </p:spPr>
        <p:txBody>
          <a:bodyPr vert="horz" lIns="91440" tIns="45720" rIns="91440" bIns="45720" rtlCol="0" anchor="ctr">
            <a:normAutofit/>
          </a:bodyPr>
          <a:lstStyle/>
          <a:p>
            <a:pPr algn="ctr">
              <a:spcBef>
                <a:spcPct val="0"/>
              </a:spcBef>
              <a:defRPr/>
            </a:pPr>
            <a:r>
              <a:rPr lang="en-GB" sz="4400" b="1" dirty="0">
                <a:solidFill>
                  <a:srgbClr val="7030A0"/>
                </a:solidFill>
                <a:latin typeface="+mj-lt"/>
                <a:ea typeface="+mj-ea"/>
                <a:cs typeface="+mj-cs"/>
              </a:rPr>
              <a:t>Great Britain from a Wheelchair</a:t>
            </a:r>
          </a:p>
          <a:p>
            <a:pPr algn="ctr">
              <a:spcBef>
                <a:spcPct val="0"/>
              </a:spcBef>
              <a:defRPr/>
            </a:pPr>
            <a:r>
              <a:rPr lang="en-GB" sz="4400" b="1" dirty="0">
                <a:solidFill>
                  <a:srgbClr val="7030A0"/>
                </a:solidFill>
                <a:latin typeface="+mj-lt"/>
                <a:ea typeface="+mj-ea"/>
                <a:cs typeface="+mj-cs"/>
              </a:rPr>
              <a:t>1994</a:t>
            </a:r>
          </a:p>
        </p:txBody>
      </p:sp>
      <p:grpSp>
        <p:nvGrpSpPr>
          <p:cNvPr id="4" name="Group 3"/>
          <p:cNvGrpSpPr/>
          <p:nvPr/>
        </p:nvGrpSpPr>
        <p:grpSpPr>
          <a:xfrm>
            <a:off x="8256241" y="5727670"/>
            <a:ext cx="2113117" cy="941691"/>
            <a:chOff x="825500" y="501142"/>
            <a:chExt cx="3619500" cy="161290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0" y="501142"/>
              <a:ext cx="1397000" cy="1612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500" y="1119379"/>
              <a:ext cx="2222500" cy="508000"/>
            </a:xfrm>
            <a:prstGeom prst="rect">
              <a:avLst/>
            </a:prstGeom>
          </p:spPr>
        </p:pic>
      </p:grpSp>
    </p:spTree>
    <p:extLst>
      <p:ext uri="{BB962C8B-B14F-4D97-AF65-F5344CB8AC3E}">
        <p14:creationId xmlns:p14="http://schemas.microsoft.com/office/powerpoint/2010/main" val="3340766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7601" y="5668413"/>
            <a:ext cx="2711451" cy="872548"/>
            <a:chOff x="2012949" y="3159125"/>
            <a:chExt cx="3778251" cy="1184275"/>
          </a:xfrm>
        </p:grpSpPr>
        <p:pic>
          <p:nvPicPr>
            <p:cNvPr id="10" name="Picture 6" descr="C:\Users\Anne\Desktop\th_logo.jpg"/>
            <p:cNvPicPr>
              <a:picLocks noChangeAspect="1" noChangeArrowheads="1"/>
            </p:cNvPicPr>
            <p:nvPr/>
          </p:nvPicPr>
          <p:blipFill>
            <a:blip r:embed="rId3"/>
            <a:srcRect/>
            <a:stretch>
              <a:fillRect/>
            </a:stretch>
          </p:blipFill>
          <p:spPr bwMode="auto">
            <a:xfrm>
              <a:off x="2012949" y="3159125"/>
              <a:ext cx="1152525" cy="1184275"/>
            </a:xfrm>
            <a:prstGeom prst="rect">
              <a:avLst/>
            </a:prstGeom>
            <a:noFill/>
            <a:ln w="9525">
              <a:noFill/>
              <a:miter lim="800000"/>
              <a:headEnd/>
              <a:tailEnd/>
            </a:ln>
          </p:spPr>
        </p:pic>
        <p:pic>
          <p:nvPicPr>
            <p:cNvPr id="12" name="Picture 7" descr="C:\Users\Anne\Desktop\tonyheader.jpg"/>
            <p:cNvPicPr>
              <a:picLocks noChangeAspect="1" noChangeArrowheads="1"/>
            </p:cNvPicPr>
            <p:nvPr/>
          </p:nvPicPr>
          <p:blipFill rotWithShape="1">
            <a:blip r:embed="rId4"/>
            <a:srcRect b="17086"/>
            <a:stretch/>
          </p:blipFill>
          <p:spPr bwMode="auto">
            <a:xfrm>
              <a:off x="3165474" y="3551237"/>
              <a:ext cx="2530475" cy="480436"/>
            </a:xfrm>
            <a:prstGeom prst="rect">
              <a:avLst/>
            </a:prstGeom>
            <a:noFill/>
            <a:ln w="9525">
              <a:noFill/>
              <a:miter lim="800000"/>
              <a:headEnd/>
              <a:tailEnd/>
            </a:ln>
          </p:spPr>
        </p:pic>
        <p:sp>
          <p:nvSpPr>
            <p:cNvPr id="13" name="Rectangle 12"/>
            <p:cNvSpPr/>
            <p:nvPr/>
          </p:nvSpPr>
          <p:spPr>
            <a:xfrm>
              <a:off x="4191000" y="3962401"/>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7" descr="dan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588"/>
            <a:ext cx="1015365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719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36402" y="914400"/>
            <a:ext cx="2850598" cy="2819400"/>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500" b="1" dirty="0">
                <a:solidFill>
                  <a:srgbClr val="7030A0"/>
                </a:solidFill>
                <a:latin typeface="Arial" panose="020B0604020202020204" pitchFamily="34" charset="0"/>
                <a:cs typeface="Arial" panose="020B0604020202020204" pitchFamily="34" charset="0"/>
              </a:rPr>
              <a:t>To mark</a:t>
            </a:r>
            <a:br>
              <a:rPr lang="en-GB" sz="2500" b="1" dirty="0">
                <a:solidFill>
                  <a:srgbClr val="7030A0"/>
                </a:solidFill>
                <a:latin typeface="Arial" panose="020B0604020202020204" pitchFamily="34" charset="0"/>
                <a:cs typeface="Arial" panose="020B0604020202020204" pitchFamily="34" charset="0"/>
              </a:rPr>
            </a:br>
            <a:r>
              <a:rPr lang="en-GB" sz="2500" b="1" dirty="0">
                <a:solidFill>
                  <a:srgbClr val="7030A0"/>
                </a:solidFill>
                <a:latin typeface="Arial" panose="020B0604020202020204" pitchFamily="34" charset="0"/>
                <a:cs typeface="Arial" panose="020B0604020202020204" pitchFamily="34" charset="0"/>
              </a:rPr>
              <a:t> half a century</a:t>
            </a:r>
            <a:br>
              <a:rPr lang="en-GB" sz="2500" b="1" dirty="0">
                <a:solidFill>
                  <a:srgbClr val="7030A0"/>
                </a:solidFill>
                <a:latin typeface="Arial" panose="020B0604020202020204" pitchFamily="34" charset="0"/>
                <a:cs typeface="Arial" panose="020B0604020202020204" pitchFamily="34" charset="0"/>
              </a:rPr>
            </a:br>
            <a:r>
              <a:rPr lang="en-GB" sz="2500" b="1" dirty="0">
                <a:solidFill>
                  <a:srgbClr val="7030A0"/>
                </a:solidFill>
                <a:latin typeface="Arial" panose="020B0604020202020204" pitchFamily="34" charset="0"/>
                <a:cs typeface="Arial" panose="020B0604020202020204" pitchFamily="34" charset="0"/>
              </a:rPr>
              <a:t> of progress…</a:t>
            </a:r>
            <a:r>
              <a:rPr lang="en-GB" sz="4500" b="1" dirty="0">
                <a:solidFill>
                  <a:srgbClr val="7030A0"/>
                </a:solidFill>
              </a:rPr>
              <a:t/>
            </a:r>
            <a:br>
              <a:rPr lang="en-GB" sz="4500" b="1" dirty="0">
                <a:solidFill>
                  <a:srgbClr val="7030A0"/>
                </a:solidFill>
              </a:rPr>
            </a:br>
            <a:r>
              <a:rPr lang="en-GB" sz="4500" b="1" dirty="0">
                <a:solidFill>
                  <a:srgbClr val="7030A0"/>
                </a:solidFill>
              </a:rPr>
              <a:t/>
            </a:r>
            <a:br>
              <a:rPr lang="en-GB" sz="4500" b="1" dirty="0">
                <a:solidFill>
                  <a:srgbClr val="7030A0"/>
                </a:solidFill>
              </a:rPr>
            </a:br>
            <a:r>
              <a:rPr lang="en-GB" sz="2500" b="1" dirty="0">
                <a:solidFill>
                  <a:srgbClr val="7030A0"/>
                </a:solidFill>
                <a:latin typeface="Arial" panose="020B0604020202020204" pitchFamily="34" charset="0"/>
                <a:cs typeface="Arial" panose="020B0604020202020204" pitchFamily="34" charset="0"/>
              </a:rPr>
              <a:t>Caroline Cardus </a:t>
            </a:r>
            <a:br>
              <a:rPr lang="en-GB" sz="2500" b="1" dirty="0">
                <a:solidFill>
                  <a:srgbClr val="7030A0"/>
                </a:solidFill>
                <a:latin typeface="Arial" panose="020B0604020202020204" pitchFamily="34" charset="0"/>
                <a:cs typeface="Arial" panose="020B0604020202020204" pitchFamily="34" charset="0"/>
              </a:rPr>
            </a:br>
            <a:r>
              <a:rPr lang="en-GB" sz="2500" b="1" i="1" dirty="0">
                <a:solidFill>
                  <a:srgbClr val="7030A0"/>
                </a:solidFill>
                <a:latin typeface="Arial" panose="020B0604020202020204" pitchFamily="34" charset="0"/>
                <a:cs typeface="Arial" panose="020B0604020202020204" pitchFamily="34" charset="0"/>
              </a:rPr>
              <a:t>The </a:t>
            </a:r>
            <a:r>
              <a:rPr lang="en-GB" sz="2500" b="1" i="1" dirty="0">
                <a:solidFill>
                  <a:srgbClr val="7030A0"/>
                </a:solidFill>
                <a:latin typeface="Arial" panose="020B0604020202020204" pitchFamily="34" charset="0"/>
                <a:cs typeface="Arial" panose="020B0604020202020204" pitchFamily="34" charset="0"/>
              </a:rPr>
              <a:t>W</a:t>
            </a:r>
            <a:r>
              <a:rPr lang="en-GB" sz="2500" b="1" i="1" dirty="0">
                <a:solidFill>
                  <a:srgbClr val="7030A0"/>
                </a:solidFill>
                <a:latin typeface="Arial" panose="020B0604020202020204" pitchFamily="34" charset="0"/>
                <a:cs typeface="Arial" panose="020B0604020202020204" pitchFamily="34" charset="0"/>
              </a:rPr>
              <a:t>ay </a:t>
            </a:r>
            <a:r>
              <a:rPr lang="en-GB" sz="2500" b="1" i="1" dirty="0">
                <a:solidFill>
                  <a:srgbClr val="7030A0"/>
                </a:solidFill>
                <a:latin typeface="Arial" panose="020B0604020202020204" pitchFamily="34" charset="0"/>
                <a:cs typeface="Arial" panose="020B0604020202020204" pitchFamily="34" charset="0"/>
              </a:rPr>
              <a:t>A</a:t>
            </a:r>
            <a:r>
              <a:rPr lang="en-GB" sz="2500" b="1" i="1" dirty="0">
                <a:solidFill>
                  <a:srgbClr val="7030A0"/>
                </a:solidFill>
                <a:latin typeface="Arial" panose="020B0604020202020204" pitchFamily="34" charset="0"/>
                <a:cs typeface="Arial" panose="020B0604020202020204" pitchFamily="34" charset="0"/>
              </a:rPr>
              <a:t>head…</a:t>
            </a:r>
            <a:endParaRPr lang="en-GB" sz="4500" b="1" i="1" dirty="0">
              <a:solidFill>
                <a:srgbClr val="7030A0"/>
              </a:solidFill>
              <a:latin typeface="Arial" panose="020B0604020202020204" pitchFamily="34" charset="0"/>
              <a:cs typeface="Arial" panose="020B0604020202020204" pitchFamily="34" charset="0"/>
            </a:endParaRPr>
          </a:p>
        </p:txBody>
      </p:sp>
      <p:pic>
        <p:nvPicPr>
          <p:cNvPr id="9" name="Picture 5" descr="the%20way%20ahead%20-%20caroline%20cardus"/>
          <p:cNvPicPr>
            <a:picLocks noChangeAspect="1" noChangeArrowheads="1"/>
          </p:cNvPicPr>
          <p:nvPr/>
        </p:nvPicPr>
        <p:blipFill rotWithShape="1">
          <a:blip r:embed="rId3">
            <a:extLst>
              <a:ext uri="{28A0092B-C50C-407E-A947-70E740481C1C}">
                <a14:useLocalDpi xmlns:a14="http://schemas.microsoft.com/office/drawing/2010/main" val="0"/>
              </a:ext>
            </a:extLst>
          </a:blip>
          <a:srcRect l="17359" t="23514" r="12449" b="8999"/>
          <a:stretch/>
        </p:blipFill>
        <p:spPr bwMode="auto">
          <a:xfrm>
            <a:off x="1524000" y="0"/>
            <a:ext cx="5638800" cy="686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8001001" y="5668414"/>
            <a:ext cx="2178051" cy="732387"/>
            <a:chOff x="2012949" y="3159125"/>
            <a:chExt cx="3778251" cy="1184275"/>
          </a:xfrm>
        </p:grpSpPr>
        <p:pic>
          <p:nvPicPr>
            <p:cNvPr id="11" name="Picture 6" descr="C:\Users\Anne\Desktop\th_logo.jpg"/>
            <p:cNvPicPr>
              <a:picLocks noChangeAspect="1" noChangeArrowheads="1"/>
            </p:cNvPicPr>
            <p:nvPr/>
          </p:nvPicPr>
          <p:blipFill>
            <a:blip r:embed="rId4"/>
            <a:srcRect/>
            <a:stretch>
              <a:fillRect/>
            </a:stretch>
          </p:blipFill>
          <p:spPr bwMode="auto">
            <a:xfrm>
              <a:off x="2012949" y="3159125"/>
              <a:ext cx="1152525" cy="1184275"/>
            </a:xfrm>
            <a:prstGeom prst="rect">
              <a:avLst/>
            </a:prstGeom>
            <a:noFill/>
            <a:ln w="9525">
              <a:noFill/>
              <a:miter lim="800000"/>
              <a:headEnd/>
              <a:tailEnd/>
            </a:ln>
          </p:spPr>
        </p:pic>
        <p:pic>
          <p:nvPicPr>
            <p:cNvPr id="12" name="Picture 7" descr="C:\Users\Anne\Desktop\tonyheader.jpg"/>
            <p:cNvPicPr>
              <a:picLocks noChangeAspect="1" noChangeArrowheads="1"/>
            </p:cNvPicPr>
            <p:nvPr/>
          </p:nvPicPr>
          <p:blipFill rotWithShape="1">
            <a:blip r:embed="rId5"/>
            <a:srcRect b="17086"/>
            <a:stretch/>
          </p:blipFill>
          <p:spPr bwMode="auto">
            <a:xfrm>
              <a:off x="3165474" y="3551237"/>
              <a:ext cx="2530475" cy="480436"/>
            </a:xfrm>
            <a:prstGeom prst="rect">
              <a:avLst/>
            </a:prstGeom>
            <a:noFill/>
            <a:ln w="9525">
              <a:noFill/>
              <a:miter lim="800000"/>
              <a:headEnd/>
              <a:tailEnd/>
            </a:ln>
          </p:spPr>
        </p:pic>
        <p:sp>
          <p:nvSpPr>
            <p:cNvPr id="13" name="Rectangle 12"/>
            <p:cNvSpPr/>
            <p:nvPr/>
          </p:nvSpPr>
          <p:spPr>
            <a:xfrm>
              <a:off x="4191000" y="3962401"/>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03449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467601" y="5668413"/>
            <a:ext cx="2711451" cy="872548"/>
            <a:chOff x="2012949" y="3159125"/>
            <a:chExt cx="3778251" cy="1184275"/>
          </a:xfrm>
        </p:grpSpPr>
        <p:pic>
          <p:nvPicPr>
            <p:cNvPr id="4" name="Picture 6" descr="C:\Users\Anne\Desktop\th_logo.jpg"/>
            <p:cNvPicPr>
              <a:picLocks noChangeAspect="1" noChangeArrowheads="1"/>
            </p:cNvPicPr>
            <p:nvPr/>
          </p:nvPicPr>
          <p:blipFill>
            <a:blip r:embed="rId3"/>
            <a:srcRect/>
            <a:stretch>
              <a:fillRect/>
            </a:stretch>
          </p:blipFill>
          <p:spPr bwMode="auto">
            <a:xfrm>
              <a:off x="2012949" y="3159125"/>
              <a:ext cx="1152525" cy="1184275"/>
            </a:xfrm>
            <a:prstGeom prst="rect">
              <a:avLst/>
            </a:prstGeom>
            <a:noFill/>
            <a:ln w="9525">
              <a:noFill/>
              <a:miter lim="800000"/>
              <a:headEnd/>
              <a:tailEnd/>
            </a:ln>
          </p:spPr>
        </p:pic>
        <p:pic>
          <p:nvPicPr>
            <p:cNvPr id="5" name="Picture 7" descr="C:\Users\Anne\Desktop\tonyheader.jpg"/>
            <p:cNvPicPr>
              <a:picLocks noChangeAspect="1" noChangeArrowheads="1"/>
            </p:cNvPicPr>
            <p:nvPr/>
          </p:nvPicPr>
          <p:blipFill rotWithShape="1">
            <a:blip r:embed="rId4"/>
            <a:srcRect b="17086"/>
            <a:stretch/>
          </p:blipFill>
          <p:spPr bwMode="auto">
            <a:xfrm>
              <a:off x="3165474" y="3551237"/>
              <a:ext cx="2530475" cy="480436"/>
            </a:xfrm>
            <a:prstGeom prst="rect">
              <a:avLst/>
            </a:prstGeom>
            <a:noFill/>
            <a:ln w="9525">
              <a:noFill/>
              <a:miter lim="800000"/>
              <a:headEnd/>
              <a:tailEnd/>
            </a:ln>
          </p:spPr>
        </p:pic>
        <p:sp>
          <p:nvSpPr>
            <p:cNvPr id="6" name="Rectangle 5"/>
            <p:cNvSpPr/>
            <p:nvPr/>
          </p:nvSpPr>
          <p:spPr>
            <a:xfrm>
              <a:off x="4191000" y="3962401"/>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The Way Ahead Signages"/>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524000"/>
            <a:ext cx="9067799" cy="2895600"/>
          </a:xfrm>
          <a:prstGeom prst="rect">
            <a:avLst/>
          </a:prstGeom>
          <a:noFill/>
          <a:ln>
            <a:solidFill>
              <a:schemeClr val="tx1"/>
            </a:solidFill>
          </a:ln>
        </p:spPr>
      </p:pic>
    </p:spTree>
    <p:extLst>
      <p:ext uri="{BB962C8B-B14F-4D97-AF65-F5344CB8AC3E}">
        <p14:creationId xmlns:p14="http://schemas.microsoft.com/office/powerpoint/2010/main" val="2948443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d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25400"/>
            <a:ext cx="10369551"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608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om Shakespeare Dead Christ (after Mantegna)"/>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105400" cy="4699348"/>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930" y="152402"/>
            <a:ext cx="3429644" cy="2895599"/>
          </a:xfrm>
          <a:prstGeom prst="rect">
            <a:avLst/>
          </a:prstGeom>
        </p:spPr>
      </p:pic>
    </p:spTree>
    <p:extLst>
      <p:ext uri="{BB962C8B-B14F-4D97-AF65-F5344CB8AC3E}">
        <p14:creationId xmlns:p14="http://schemas.microsoft.com/office/powerpoint/2010/main" val="3410425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42789" y="251998"/>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b="1" dirty="0">
              <a:solidFill>
                <a:srgbClr val="7030A0"/>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8062546" y="1539983"/>
            <a:ext cx="2605454" cy="3155833"/>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endParaRPr lang="en-GB" altLang="en-US" sz="2400" b="1" dirty="0">
              <a:solidFill>
                <a:srgbClr val="7030A0"/>
              </a:solidFill>
              <a:latin typeface="Arial" panose="020B0604020202020204" pitchFamily="34" charset="0"/>
              <a:cs typeface="Arial" panose="020B0604020202020204" pitchFamily="34" charset="0"/>
            </a:endParaRPr>
          </a:p>
          <a:p>
            <a:pPr>
              <a:buNone/>
            </a:pPr>
            <a:r>
              <a:rPr lang="en-GB" altLang="en-US" sz="2400" b="1" dirty="0">
                <a:solidFill>
                  <a:srgbClr val="7030A0"/>
                </a:solidFill>
                <a:latin typeface="Arial" panose="020B0604020202020204" pitchFamily="34" charset="0"/>
                <a:cs typeface="Arial" panose="020B0604020202020204" pitchFamily="34" charset="0"/>
              </a:rPr>
              <a:t>Aidan Shingler</a:t>
            </a:r>
          </a:p>
          <a:p>
            <a:pPr>
              <a:buFontTx/>
              <a:buNone/>
            </a:pPr>
            <a:r>
              <a:rPr lang="en-GB" altLang="en-US" sz="2400" b="1" i="1" dirty="0">
                <a:solidFill>
                  <a:srgbClr val="7030A0"/>
                </a:solidFill>
                <a:latin typeface="Arial" panose="020B0604020202020204" pitchFamily="34" charset="0"/>
                <a:cs typeface="Arial" panose="020B0604020202020204" pitchFamily="34" charset="0"/>
              </a:rPr>
              <a:t>Medication Time</a:t>
            </a:r>
          </a:p>
          <a:p>
            <a:pPr>
              <a:buNone/>
            </a:pPr>
            <a:endParaRPr lang="en-GB" sz="4400" b="1" dirty="0">
              <a:solidFill>
                <a:srgbClr val="7030A0"/>
              </a:solidFill>
              <a:latin typeface="Arial" panose="020B0604020202020204" pitchFamily="34" charset="0"/>
              <a:ea typeface="+mj-ea"/>
              <a:cs typeface="Arial" panose="020B0604020202020204" pitchFamily="34" charset="0"/>
            </a:endParaRPr>
          </a:p>
          <a:p>
            <a:pPr>
              <a:buNone/>
            </a:pPr>
            <a:endParaRPr lang="en-GB" sz="4400" b="1" dirty="0">
              <a:solidFill>
                <a:srgbClr val="7030A0"/>
              </a:solidFill>
              <a:latin typeface="Arial" panose="020B0604020202020204" pitchFamily="34" charset="0"/>
              <a:ea typeface="+mj-ea"/>
              <a:cs typeface="Arial" panose="020B0604020202020204" pitchFamily="34" charset="0"/>
            </a:endParaRPr>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587" b="10465"/>
          <a:stretch/>
        </p:blipFill>
        <p:spPr bwMode="auto">
          <a:xfrm>
            <a:off x="1752600" y="228600"/>
            <a:ext cx="6172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8382001" y="5791200"/>
            <a:ext cx="1797051" cy="762001"/>
            <a:chOff x="2012949" y="3159125"/>
            <a:chExt cx="3778251" cy="1184275"/>
          </a:xfrm>
        </p:grpSpPr>
        <p:pic>
          <p:nvPicPr>
            <p:cNvPr id="12" name="Picture 6" descr="C:\Users\Anne\Desktop\th_logo.jpg"/>
            <p:cNvPicPr>
              <a:picLocks noChangeAspect="1" noChangeArrowheads="1"/>
            </p:cNvPicPr>
            <p:nvPr/>
          </p:nvPicPr>
          <p:blipFill>
            <a:blip r:embed="rId4"/>
            <a:srcRect/>
            <a:stretch>
              <a:fillRect/>
            </a:stretch>
          </p:blipFill>
          <p:spPr bwMode="auto">
            <a:xfrm>
              <a:off x="2012949" y="3159125"/>
              <a:ext cx="1152525" cy="1184275"/>
            </a:xfrm>
            <a:prstGeom prst="rect">
              <a:avLst/>
            </a:prstGeom>
            <a:noFill/>
            <a:ln w="9525">
              <a:noFill/>
              <a:miter lim="800000"/>
              <a:headEnd/>
              <a:tailEnd/>
            </a:ln>
          </p:spPr>
        </p:pic>
        <p:pic>
          <p:nvPicPr>
            <p:cNvPr id="13" name="Picture 7" descr="C:\Users\Anne\Desktop\tonyheader.jpg"/>
            <p:cNvPicPr>
              <a:picLocks noChangeAspect="1" noChangeArrowheads="1"/>
            </p:cNvPicPr>
            <p:nvPr/>
          </p:nvPicPr>
          <p:blipFill rotWithShape="1">
            <a:blip r:embed="rId5"/>
            <a:srcRect b="17086"/>
            <a:stretch/>
          </p:blipFill>
          <p:spPr bwMode="auto">
            <a:xfrm>
              <a:off x="3165474" y="3551237"/>
              <a:ext cx="2530475" cy="480436"/>
            </a:xfrm>
            <a:prstGeom prst="rect">
              <a:avLst/>
            </a:prstGeom>
            <a:noFill/>
            <a:ln w="9525">
              <a:noFill/>
              <a:miter lim="800000"/>
              <a:headEnd/>
              <a:tailEnd/>
            </a:ln>
          </p:spPr>
        </p:pic>
        <p:sp>
          <p:nvSpPr>
            <p:cNvPr id="14" name="Rectangle 13"/>
            <p:cNvSpPr/>
            <p:nvPr/>
          </p:nvSpPr>
          <p:spPr>
            <a:xfrm>
              <a:off x="4191000" y="3962401"/>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3067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24000" y="18789"/>
            <a:ext cx="9208006" cy="5181600"/>
          </a:xfrm>
          <a:prstGeom prst="rect">
            <a:avLst/>
          </a:prstGeom>
        </p:spPr>
      </p:pic>
      <p:sp>
        <p:nvSpPr>
          <p:cNvPr id="13" name="TextBox 4"/>
          <p:cNvSpPr txBox="1">
            <a:spLocks noChangeArrowheads="1"/>
          </p:cNvSpPr>
          <p:nvPr/>
        </p:nvSpPr>
        <p:spPr bwMode="auto">
          <a:xfrm>
            <a:off x="1903006" y="5867402"/>
            <a:ext cx="548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2400" b="1" dirty="0">
                <a:solidFill>
                  <a:srgbClr val="7030A0"/>
                </a:solidFill>
                <a:ea typeface="+mj-ea"/>
                <a:cs typeface="Arial" panose="020B0604020202020204" pitchFamily="34" charset="0"/>
              </a:rPr>
              <a:t>Simon </a:t>
            </a:r>
            <a:r>
              <a:rPr lang="en-GB" altLang="en-US" sz="2400" b="1" dirty="0">
                <a:solidFill>
                  <a:srgbClr val="7030A0"/>
                </a:solidFill>
                <a:ea typeface="+mj-ea"/>
                <a:cs typeface="Arial" panose="020B0604020202020204" pitchFamily="34" charset="0"/>
              </a:rPr>
              <a:t>Raven: </a:t>
            </a:r>
            <a:r>
              <a:rPr lang="en-GB" altLang="en-US" sz="2400" b="1" i="1" dirty="0">
                <a:solidFill>
                  <a:srgbClr val="7030A0"/>
                </a:solidFill>
                <a:ea typeface="+mj-ea"/>
                <a:cs typeface="Arial" panose="020B0604020202020204" pitchFamily="34" charset="0"/>
              </a:rPr>
              <a:t>Mental Frame</a:t>
            </a:r>
            <a:endParaRPr lang="en-GB" altLang="en-US" sz="2400" b="1" dirty="0">
              <a:solidFill>
                <a:srgbClr val="7030A0"/>
              </a:solidFill>
              <a:ea typeface="+mj-ea"/>
              <a:cs typeface="Arial" panose="020B0604020202020204" pitchFamily="34" charset="0"/>
            </a:endParaRPr>
          </a:p>
        </p:txBody>
      </p:sp>
      <p:grpSp>
        <p:nvGrpSpPr>
          <p:cNvPr id="16" name="Group 15"/>
          <p:cNvGrpSpPr/>
          <p:nvPr/>
        </p:nvGrpSpPr>
        <p:grpSpPr>
          <a:xfrm>
            <a:off x="8001001" y="5867401"/>
            <a:ext cx="2254251" cy="643947"/>
            <a:chOff x="2012949" y="3159125"/>
            <a:chExt cx="3778251" cy="1184275"/>
          </a:xfrm>
        </p:grpSpPr>
        <p:pic>
          <p:nvPicPr>
            <p:cNvPr id="17" name="Picture 16" descr="C:\Users\Anne\Desktop\th_logo.jpg"/>
            <p:cNvPicPr>
              <a:picLocks noChangeAspect="1" noChangeArrowheads="1"/>
            </p:cNvPicPr>
            <p:nvPr/>
          </p:nvPicPr>
          <p:blipFill>
            <a:blip r:embed="rId4"/>
            <a:srcRect/>
            <a:stretch>
              <a:fillRect/>
            </a:stretch>
          </p:blipFill>
          <p:spPr bwMode="auto">
            <a:xfrm>
              <a:off x="2012949" y="3159125"/>
              <a:ext cx="1152525" cy="1184275"/>
            </a:xfrm>
            <a:prstGeom prst="rect">
              <a:avLst/>
            </a:prstGeom>
            <a:noFill/>
            <a:ln w="9525">
              <a:noFill/>
              <a:miter lim="800000"/>
              <a:headEnd/>
              <a:tailEnd/>
            </a:ln>
          </p:spPr>
        </p:pic>
        <p:pic>
          <p:nvPicPr>
            <p:cNvPr id="18" name="Picture 17" descr="C:\Users\Anne\Desktop\tonyheader.jpg"/>
            <p:cNvPicPr>
              <a:picLocks noChangeAspect="1" noChangeArrowheads="1"/>
            </p:cNvPicPr>
            <p:nvPr/>
          </p:nvPicPr>
          <p:blipFill rotWithShape="1">
            <a:blip r:embed="rId5"/>
            <a:srcRect b="17086"/>
            <a:stretch/>
          </p:blipFill>
          <p:spPr bwMode="auto">
            <a:xfrm>
              <a:off x="3165474" y="3551237"/>
              <a:ext cx="2530475" cy="480436"/>
            </a:xfrm>
            <a:prstGeom prst="rect">
              <a:avLst/>
            </a:prstGeom>
            <a:noFill/>
            <a:ln w="9525">
              <a:noFill/>
              <a:miter lim="800000"/>
              <a:headEnd/>
              <a:tailEnd/>
            </a:ln>
          </p:spPr>
        </p:pic>
        <p:sp>
          <p:nvSpPr>
            <p:cNvPr id="19" name="Rectangle 18"/>
            <p:cNvSpPr/>
            <p:nvPr/>
          </p:nvSpPr>
          <p:spPr>
            <a:xfrm>
              <a:off x="4191000" y="3962401"/>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8969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www.shapearts.org.uk/handlers/getimage.ashx?idmf=39534998-1d3a-4740-843c-815feeef7c5b&amp;w=600&amp;h=344&amp;f=1">
            <a:hlinkClick r:id="rId3" tooltip="&quot;Read: Shape Collection: Sue Austin - Portal&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5958192"/>
          </a:xfrm>
          <a:prstGeom prst="rect">
            <a:avLst/>
          </a:prstGeom>
          <a:noFill/>
          <a:ln>
            <a:noFill/>
          </a:ln>
        </p:spPr>
      </p:pic>
      <p:sp>
        <p:nvSpPr>
          <p:cNvPr id="3" name="TextBox 4"/>
          <p:cNvSpPr txBox="1">
            <a:spLocks noChangeArrowheads="1"/>
          </p:cNvSpPr>
          <p:nvPr/>
        </p:nvSpPr>
        <p:spPr bwMode="auto">
          <a:xfrm>
            <a:off x="1905000" y="6172201"/>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2400" b="1" dirty="0">
                <a:solidFill>
                  <a:srgbClr val="7030A0"/>
                </a:solidFill>
                <a:ea typeface="+mj-ea"/>
                <a:cs typeface="Arial" panose="020B0604020202020204" pitchFamily="34" charset="0"/>
              </a:rPr>
              <a:t>Sue Austin:  </a:t>
            </a:r>
            <a:r>
              <a:rPr lang="en-GB" altLang="en-US" sz="2400" b="1" i="1" dirty="0">
                <a:solidFill>
                  <a:srgbClr val="7030A0"/>
                </a:solidFill>
                <a:ea typeface="+mj-ea"/>
                <a:cs typeface="Arial" panose="020B0604020202020204" pitchFamily="34" charset="0"/>
              </a:rPr>
              <a:t>Portal</a:t>
            </a:r>
            <a:r>
              <a:rPr lang="en-GB" altLang="en-US" sz="2400" b="1" dirty="0">
                <a:solidFill>
                  <a:srgbClr val="7030A0"/>
                </a:solidFill>
                <a:ea typeface="+mj-ea"/>
                <a:cs typeface="Arial" panose="020B0604020202020204" pitchFamily="34" charset="0"/>
              </a:rPr>
              <a:t> </a:t>
            </a:r>
            <a:endParaRPr lang="en-GB" altLang="en-US" sz="2400" b="1" dirty="0">
              <a:solidFill>
                <a:srgbClr val="7030A0"/>
              </a:solidFill>
              <a:ea typeface="+mj-ea"/>
              <a:cs typeface="Arial" panose="020B0604020202020204" pitchFamily="34" charset="0"/>
            </a:endParaRPr>
          </a:p>
        </p:txBody>
      </p:sp>
      <p:grpSp>
        <p:nvGrpSpPr>
          <p:cNvPr id="4" name="Group 3"/>
          <p:cNvGrpSpPr/>
          <p:nvPr/>
        </p:nvGrpSpPr>
        <p:grpSpPr>
          <a:xfrm>
            <a:off x="8839200" y="6019802"/>
            <a:ext cx="1752600" cy="685799"/>
            <a:chOff x="2012949" y="3159125"/>
            <a:chExt cx="3778251" cy="1184275"/>
          </a:xfrm>
        </p:grpSpPr>
        <p:pic>
          <p:nvPicPr>
            <p:cNvPr id="5" name="Picture 4" descr="C:\Users\Anne\Desktop\th_logo.jpg"/>
            <p:cNvPicPr>
              <a:picLocks noChangeAspect="1" noChangeArrowheads="1"/>
            </p:cNvPicPr>
            <p:nvPr/>
          </p:nvPicPr>
          <p:blipFill>
            <a:blip r:embed="rId5"/>
            <a:srcRect/>
            <a:stretch>
              <a:fillRect/>
            </a:stretch>
          </p:blipFill>
          <p:spPr bwMode="auto">
            <a:xfrm>
              <a:off x="2012949" y="3159125"/>
              <a:ext cx="1152525" cy="1184275"/>
            </a:xfrm>
            <a:prstGeom prst="rect">
              <a:avLst/>
            </a:prstGeom>
            <a:noFill/>
            <a:ln w="9525">
              <a:noFill/>
              <a:miter lim="800000"/>
              <a:headEnd/>
              <a:tailEnd/>
            </a:ln>
          </p:spPr>
        </p:pic>
        <p:pic>
          <p:nvPicPr>
            <p:cNvPr id="6" name="Picture 5" descr="C:\Users\Anne\Desktop\tonyheader.jpg"/>
            <p:cNvPicPr>
              <a:picLocks noChangeAspect="1" noChangeArrowheads="1"/>
            </p:cNvPicPr>
            <p:nvPr/>
          </p:nvPicPr>
          <p:blipFill rotWithShape="1">
            <a:blip r:embed="rId6"/>
            <a:srcRect b="17086"/>
            <a:stretch/>
          </p:blipFill>
          <p:spPr bwMode="auto">
            <a:xfrm>
              <a:off x="3165474" y="3551237"/>
              <a:ext cx="2530475" cy="480436"/>
            </a:xfrm>
            <a:prstGeom prst="rect">
              <a:avLst/>
            </a:prstGeom>
            <a:noFill/>
            <a:ln w="9525">
              <a:noFill/>
              <a:miter lim="800000"/>
              <a:headEnd/>
              <a:tailEnd/>
            </a:ln>
          </p:spPr>
        </p:pic>
        <p:sp>
          <p:nvSpPr>
            <p:cNvPr id="8" name="Rectangle 7"/>
            <p:cNvSpPr/>
            <p:nvPr/>
          </p:nvSpPr>
          <p:spPr>
            <a:xfrm>
              <a:off x="4191000" y="3962401"/>
              <a:ext cx="160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61298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876</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Heaton</dc:creator>
  <cp:lastModifiedBy>Tony Heaton</cp:lastModifiedBy>
  <cp:revision>18</cp:revision>
  <dcterms:created xsi:type="dcterms:W3CDTF">2017-11-20T09:42:14Z</dcterms:created>
  <dcterms:modified xsi:type="dcterms:W3CDTF">2017-11-20T12:26:54Z</dcterms:modified>
</cp:coreProperties>
</file>