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7" r:id="rId3"/>
    <p:sldId id="258" r:id="rId4"/>
    <p:sldId id="259" r:id="rId5"/>
    <p:sldId id="262" r:id="rId6"/>
    <p:sldId id="260" r:id="rId7"/>
    <p:sldId id="261" r:id="rId8"/>
    <p:sldId id="263" r:id="rId9"/>
    <p:sldId id="264" r:id="rId10"/>
    <p:sldId id="274" r:id="rId11"/>
    <p:sldId id="265" r:id="rId12"/>
    <p:sldId id="266" r:id="rId13"/>
    <p:sldId id="267" r:id="rId14"/>
    <p:sldId id="268" r:id="rId15"/>
    <p:sldId id="269" r:id="rId16"/>
    <p:sldId id="270" r:id="rId17"/>
    <p:sldId id="271" r:id="rId18"/>
    <p:sldId id="272" r:id="rId19"/>
    <p:sldId id="279" r:id="rId20"/>
    <p:sldId id="281" r:id="rId21"/>
    <p:sldId id="282" r:id="rId22"/>
    <p:sldId id="275" r:id="rId23"/>
    <p:sldId id="277" r:id="rId24"/>
    <p:sldId id="278" r:id="rId25"/>
    <p:sldId id="276" r:id="rId26"/>
    <p:sldId id="283"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04"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2ED135-A618-4CA6-9758-C101B719172B}" type="datetimeFigureOut">
              <a:rPr lang="en-GB" smtClean="0"/>
              <a:pPr/>
              <a:t>02/10/2016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EF7E40-E86A-467B-AEDB-173A3CF3EA3C}"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3.Little </a:t>
            </a:r>
            <a:r>
              <a:rPr lang="en-GB" dirty="0" err="1" smtClean="0"/>
              <a:t>Dorritt</a:t>
            </a:r>
            <a:r>
              <a:rPr lang="en-GB" dirty="0" smtClean="0"/>
              <a:t> Mrs </a:t>
            </a:r>
            <a:r>
              <a:rPr lang="en-GB" dirty="0" err="1" smtClean="0"/>
              <a:t>Clannam</a:t>
            </a:r>
            <a:endParaRPr lang="en-GB" dirty="0" smtClean="0"/>
          </a:p>
          <a:p>
            <a:r>
              <a:rPr lang="en-GB" dirty="0" smtClean="0"/>
              <a:t>1. The Cripples Peter Breughel the Elder</a:t>
            </a:r>
          </a:p>
          <a:p>
            <a:r>
              <a:rPr lang="en-GB" dirty="0" smtClean="0"/>
              <a:t>4 . St Martin of Tour</a:t>
            </a:r>
          </a:p>
          <a:p>
            <a:endParaRPr lang="en-GB" dirty="0"/>
          </a:p>
        </p:txBody>
      </p:sp>
      <p:sp>
        <p:nvSpPr>
          <p:cNvPr id="4" name="Slide Number Placeholder 3"/>
          <p:cNvSpPr>
            <a:spLocks noGrp="1"/>
          </p:cNvSpPr>
          <p:nvPr>
            <p:ph type="sldNum" sz="quarter" idx="10"/>
          </p:nvPr>
        </p:nvSpPr>
        <p:spPr/>
        <p:txBody>
          <a:bodyPr/>
          <a:lstStyle/>
          <a:p>
            <a:fld id="{81EF7E40-E86A-467B-AEDB-173A3CF3EA3C}" type="slidenum">
              <a:rPr lang="en-GB" smtClean="0"/>
              <a:pPr/>
              <a:t>12</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sz="1200" b="0" i="0" kern="1200" dirty="0" smtClean="0">
                <a:solidFill>
                  <a:schemeClr val="tx1"/>
                </a:solidFill>
                <a:latin typeface="+mn-lt"/>
                <a:ea typeface="+mn-ea"/>
                <a:cs typeface="+mn-cs"/>
              </a:rPr>
              <a:t>Pablo </a:t>
            </a:r>
            <a:r>
              <a:rPr lang="en-GB" sz="1200" b="0" i="0" kern="1200" dirty="0" err="1" smtClean="0">
                <a:solidFill>
                  <a:schemeClr val="tx1"/>
                </a:solidFill>
                <a:latin typeface="+mn-lt"/>
                <a:ea typeface="+mn-ea"/>
                <a:cs typeface="+mn-cs"/>
              </a:rPr>
              <a:t>Pineneda</a:t>
            </a:r>
            <a:endParaRPr lang="en-GB" sz="1200" b="0" i="0" kern="1200" dirty="0" smtClean="0">
              <a:solidFill>
                <a:schemeClr val="tx1"/>
              </a:solidFill>
              <a:latin typeface="+mn-lt"/>
              <a:ea typeface="+mn-ea"/>
              <a:cs typeface="+mn-cs"/>
            </a:endParaRPr>
          </a:p>
          <a:p>
            <a:pPr eaLnBrk="1" hangingPunct="1"/>
            <a:r>
              <a:rPr lang="en-GB" sz="1200" b="0" i="0" kern="1200" dirty="0" smtClean="0">
                <a:solidFill>
                  <a:schemeClr val="tx1"/>
                </a:solidFill>
                <a:latin typeface="+mn-lt"/>
                <a:ea typeface="+mn-ea"/>
                <a:cs typeface="+mn-cs"/>
              </a:rPr>
              <a:t>Aimee</a:t>
            </a:r>
            <a:r>
              <a:rPr lang="en-GB" sz="1200" b="0" i="0" kern="1200" baseline="0" dirty="0" smtClean="0">
                <a:solidFill>
                  <a:schemeClr val="tx1"/>
                </a:solidFill>
                <a:latin typeface="+mn-lt"/>
                <a:ea typeface="+mn-ea"/>
                <a:cs typeface="+mn-cs"/>
              </a:rPr>
              <a:t> </a:t>
            </a:r>
            <a:r>
              <a:rPr lang="en-GB" sz="1200" b="0" i="0" kern="1200" baseline="0" dirty="0" smtClean="0">
                <a:solidFill>
                  <a:schemeClr val="tx1"/>
                </a:solidFill>
                <a:latin typeface="+mn-lt"/>
                <a:ea typeface="+mn-ea"/>
                <a:cs typeface="+mn-cs"/>
              </a:rPr>
              <a:t>Mullins</a:t>
            </a:r>
          </a:p>
          <a:p>
            <a:pPr eaLnBrk="1" hangingPunct="1"/>
            <a:r>
              <a:rPr lang="en-GB" sz="1200" b="0" i="0" kern="1200" dirty="0" err="1" smtClean="0">
                <a:solidFill>
                  <a:schemeClr val="tx1"/>
                </a:solidFill>
                <a:latin typeface="+mn-lt"/>
                <a:ea typeface="+mn-ea"/>
                <a:cs typeface="+mn-cs"/>
              </a:rPr>
              <a:t>Subhreet</a:t>
            </a:r>
            <a:r>
              <a:rPr lang="en-GB" sz="1200" b="0" i="0" kern="1200" dirty="0" smtClean="0">
                <a:solidFill>
                  <a:schemeClr val="tx1"/>
                </a:solidFill>
                <a:latin typeface="+mn-lt"/>
                <a:ea typeface="+mn-ea"/>
                <a:cs typeface="+mn-cs"/>
              </a:rPr>
              <a:t> </a:t>
            </a:r>
            <a:r>
              <a:rPr lang="en-GB" sz="1200" b="0" i="0" kern="1200" dirty="0" err="1" smtClean="0">
                <a:solidFill>
                  <a:schemeClr val="tx1"/>
                </a:solidFill>
                <a:latin typeface="+mn-lt"/>
                <a:ea typeface="+mn-ea"/>
                <a:cs typeface="+mn-cs"/>
              </a:rPr>
              <a:t>Kaur</a:t>
            </a:r>
            <a:r>
              <a:rPr lang="en-GB" sz="1200" b="0" i="0" kern="1200" dirty="0" smtClean="0">
                <a:solidFill>
                  <a:schemeClr val="tx1"/>
                </a:solidFill>
                <a:latin typeface="+mn-lt"/>
                <a:ea typeface="+mn-ea"/>
                <a:cs typeface="+mn-cs"/>
              </a:rPr>
              <a:t> </a:t>
            </a:r>
            <a:r>
              <a:rPr lang="en-GB" sz="1200" b="0" i="0" kern="1200" dirty="0" err="1" smtClean="0">
                <a:solidFill>
                  <a:schemeClr val="tx1"/>
                </a:solidFill>
                <a:latin typeface="+mn-lt"/>
                <a:ea typeface="+mn-ea"/>
                <a:cs typeface="+mn-cs"/>
              </a:rPr>
              <a:t>Ghumanhas</a:t>
            </a:r>
            <a:endParaRPr lang="en-GB" sz="1200" b="0" i="0" kern="1200" dirty="0" smtClean="0">
              <a:solidFill>
                <a:schemeClr val="tx1"/>
              </a:solidFill>
              <a:latin typeface="+mn-lt"/>
              <a:ea typeface="+mn-ea"/>
              <a:cs typeface="+mn-cs"/>
            </a:endParaRPr>
          </a:p>
          <a:p>
            <a:pPr eaLnBrk="1" hangingPunct="1"/>
            <a:r>
              <a:rPr lang="en-GB" sz="1200" b="0" i="0" kern="1200" dirty="0" smtClean="0">
                <a:solidFill>
                  <a:schemeClr val="tx1"/>
                </a:solidFill>
                <a:latin typeface="+mn-lt"/>
                <a:ea typeface="+mn-ea"/>
                <a:cs typeface="+mn-cs"/>
              </a:rPr>
              <a:t>Harriet Tubman</a:t>
            </a:r>
            <a:endParaRPr lang="en-GB" dirty="0" smtClean="0"/>
          </a:p>
        </p:txBody>
      </p:sp>
      <p:sp>
        <p:nvSpPr>
          <p:cNvPr id="66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68A6C5-F5D6-409C-9042-F4ADECD3D3EF}" type="slidenum">
              <a:rPr lang="en-GB" smtClean="0">
                <a:latin typeface="Arial" charset="0"/>
              </a:rPr>
              <a:pPr/>
              <a:t>25</a:t>
            </a:fld>
            <a:endParaRPr lang="en-GB"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7C7EF33-D899-4C23-8C38-24915C0025F2}" type="datetimeFigureOut">
              <a:rPr lang="en-GB" smtClean="0"/>
              <a:pPr/>
              <a:t>02/10/2016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6E2BAE-AAAD-4C56-A375-CCB5F61D7CE3}"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7C7EF33-D899-4C23-8C38-24915C0025F2}" type="datetimeFigureOut">
              <a:rPr lang="en-GB" smtClean="0"/>
              <a:pPr/>
              <a:t>02/10/2016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6E2BAE-AAAD-4C56-A375-CCB5F61D7CE3}"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7C7EF33-D899-4C23-8C38-24915C0025F2}" type="datetimeFigureOut">
              <a:rPr lang="en-GB" smtClean="0"/>
              <a:pPr/>
              <a:t>02/10/2016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6E2BAE-AAAD-4C56-A375-CCB5F61D7CE3}"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7C7EF33-D899-4C23-8C38-24915C0025F2}" type="datetimeFigureOut">
              <a:rPr lang="en-GB" smtClean="0"/>
              <a:pPr/>
              <a:t>02/10/2016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6E2BAE-AAAD-4C56-A375-CCB5F61D7CE3}"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C7EF33-D899-4C23-8C38-24915C0025F2}" type="datetimeFigureOut">
              <a:rPr lang="en-GB" smtClean="0"/>
              <a:pPr/>
              <a:t>02/10/2016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6E2BAE-AAAD-4C56-A375-CCB5F61D7CE3}"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7C7EF33-D899-4C23-8C38-24915C0025F2}" type="datetimeFigureOut">
              <a:rPr lang="en-GB" smtClean="0"/>
              <a:pPr/>
              <a:t>02/10/2016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6E2BAE-AAAD-4C56-A375-CCB5F61D7CE3}"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7C7EF33-D899-4C23-8C38-24915C0025F2}" type="datetimeFigureOut">
              <a:rPr lang="en-GB" smtClean="0"/>
              <a:pPr/>
              <a:t>02/10/2016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F6E2BAE-AAAD-4C56-A375-CCB5F61D7CE3}"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7C7EF33-D899-4C23-8C38-24915C0025F2}" type="datetimeFigureOut">
              <a:rPr lang="en-GB" smtClean="0"/>
              <a:pPr/>
              <a:t>02/10/2016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6E2BAE-AAAD-4C56-A375-CCB5F61D7CE3}"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C7EF33-D899-4C23-8C38-24915C0025F2}" type="datetimeFigureOut">
              <a:rPr lang="en-GB" smtClean="0"/>
              <a:pPr/>
              <a:t>02/10/2016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6E2BAE-AAAD-4C56-A375-CCB5F61D7CE3}"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C7EF33-D899-4C23-8C38-24915C0025F2}" type="datetimeFigureOut">
              <a:rPr lang="en-GB" smtClean="0"/>
              <a:pPr/>
              <a:t>02/10/2016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6E2BAE-AAAD-4C56-A375-CCB5F61D7CE3}"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C7EF33-D899-4C23-8C38-24915C0025F2}" type="datetimeFigureOut">
              <a:rPr lang="en-GB" smtClean="0"/>
              <a:pPr/>
              <a:t>02/10/2016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6E2BAE-AAAD-4C56-A375-CCB5F61D7CE3}"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C7EF33-D899-4C23-8C38-24915C0025F2}" type="datetimeFigureOut">
              <a:rPr lang="en-GB" smtClean="0"/>
              <a:pPr/>
              <a:t>02/10/2016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6E2BAE-AAAD-4C56-A375-CCB5F61D7CE3}"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3.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32.pn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12.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52.jpeg"/><Relationship Id="rId5" Type="http://schemas.openxmlformats.org/officeDocument/2006/relationships/image" Target="../media/image51.gif"/><Relationship Id="rId4" Type="http://schemas.openxmlformats.org/officeDocument/2006/relationships/image" Target="../media/image50.gif"/></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63.jpeg"/><Relationship Id="rId4" Type="http://schemas.openxmlformats.org/officeDocument/2006/relationships/image" Target="../media/image62.jpeg"/></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67.jpeg"/><Relationship Id="rId4" Type="http://schemas.openxmlformats.org/officeDocument/2006/relationships/image" Target="../media/image66.jpeg"/></Relationships>
</file>

<file path=ppt/slides/_rels/slide25.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jpe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jpeg"/><Relationship Id="rId17" Type="http://schemas.openxmlformats.org/officeDocument/2006/relationships/image" Target="../media/image81.jpeg"/><Relationship Id="rId2" Type="http://schemas.openxmlformats.org/officeDocument/2006/relationships/notesSlide" Target="../notesSlides/notesSlide2.xml"/><Relationship Id="rId16"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jpeg"/><Relationship Id="rId5" Type="http://schemas.openxmlformats.org/officeDocument/2006/relationships/image" Target="../media/image70.png"/><Relationship Id="rId15" Type="http://schemas.openxmlformats.org/officeDocument/2006/relationships/image" Target="../media/image79.jpe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12.jpeg"/></Relationships>
</file>

<file path=ppt/slides/_rels/slide2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gif"/></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2.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2.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82"/>
            </a:gs>
            <a:gs pos="30000">
              <a:srgbClr val="66008F"/>
            </a:gs>
            <a:gs pos="64999">
              <a:srgbClr val="BA0066"/>
            </a:gs>
            <a:gs pos="89999">
              <a:srgbClr val="FF0000"/>
            </a:gs>
            <a:gs pos="100000">
              <a:srgbClr val="FF82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a:t/>
            </a:r>
            <a:br>
              <a:rPr lang="en-GB" dirty="0"/>
            </a:br>
            <a:r>
              <a:rPr lang="en-GB" dirty="0"/>
              <a:t> </a:t>
            </a:r>
            <a:r>
              <a:rPr lang="en-GB" b="1" dirty="0"/>
              <a:t>RESHAPING OUR FUTURE: THEATRE AND DISABILITY </a:t>
            </a:r>
            <a:endParaRPr lang="en-GB" dirty="0"/>
          </a:p>
        </p:txBody>
      </p:sp>
      <p:sp>
        <p:nvSpPr>
          <p:cNvPr id="3" name="Subtitle 2"/>
          <p:cNvSpPr>
            <a:spLocks noGrp="1"/>
          </p:cNvSpPr>
          <p:nvPr>
            <p:ph type="subTitle" idx="1"/>
          </p:nvPr>
        </p:nvSpPr>
        <p:spPr/>
        <p:txBody>
          <a:bodyPr/>
          <a:lstStyle/>
          <a:p>
            <a:r>
              <a:rPr lang="en-GB" dirty="0" smtClean="0">
                <a:solidFill>
                  <a:schemeClr val="tx1"/>
                </a:solidFill>
              </a:rPr>
              <a:t>Tuesday 11</a:t>
            </a:r>
            <a:r>
              <a:rPr lang="en-GB" baseline="30000" dirty="0" smtClean="0">
                <a:solidFill>
                  <a:schemeClr val="tx1"/>
                </a:solidFill>
              </a:rPr>
              <a:t>th</a:t>
            </a:r>
            <a:r>
              <a:rPr lang="en-GB" dirty="0" smtClean="0">
                <a:solidFill>
                  <a:schemeClr val="tx1"/>
                </a:solidFill>
              </a:rPr>
              <a:t> October 2016 </a:t>
            </a:r>
          </a:p>
          <a:p>
            <a:r>
              <a:rPr lang="en-GB" dirty="0" smtClean="0">
                <a:solidFill>
                  <a:schemeClr val="tx1"/>
                </a:solidFill>
              </a:rPr>
              <a:t>Park Theatre</a:t>
            </a:r>
            <a:endParaRPr lang="en-GB" dirty="0">
              <a:solidFill>
                <a:schemeClr val="tx1"/>
              </a:solidFill>
            </a:endParaRPr>
          </a:p>
        </p:txBody>
      </p:sp>
      <p:pic>
        <p:nvPicPr>
          <p:cNvPr id="1026" name="Picture 2"/>
          <p:cNvPicPr>
            <a:picLocks noChangeAspect="1" noChangeArrowheads="1"/>
          </p:cNvPicPr>
          <p:nvPr/>
        </p:nvPicPr>
        <p:blipFill>
          <a:blip r:embed="rId2" cstate="print"/>
          <a:srcRect/>
          <a:stretch>
            <a:fillRect/>
          </a:stretch>
        </p:blipFill>
        <p:spPr bwMode="auto">
          <a:xfrm>
            <a:off x="1691680" y="0"/>
            <a:ext cx="6372225" cy="1990725"/>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p:cNvSpPr txBox="1">
            <a:spLocks noChangeArrowheads="1"/>
          </p:cNvSpPr>
          <p:nvPr/>
        </p:nvSpPr>
        <p:spPr bwMode="auto">
          <a:xfrm>
            <a:off x="323528" y="152400"/>
            <a:ext cx="8668072" cy="646331"/>
          </a:xfrm>
          <a:prstGeom prst="rect">
            <a:avLst/>
          </a:prstGeom>
          <a:noFill/>
          <a:ln w="9525">
            <a:noFill/>
            <a:miter lim="800000"/>
            <a:headEnd/>
            <a:tailEnd/>
          </a:ln>
          <a:effectLst/>
        </p:spPr>
        <p:txBody>
          <a:bodyPr wrap="square">
            <a:spAutoFit/>
          </a:bodyPr>
          <a:lstStyle/>
          <a:p>
            <a:pPr>
              <a:spcBef>
                <a:spcPct val="50000"/>
              </a:spcBef>
            </a:pPr>
            <a:r>
              <a:rPr lang="en-GB" sz="3600" b="1" dirty="0"/>
              <a:t>Richard III- The ultimate evil king or was he?</a:t>
            </a:r>
            <a:endParaRPr lang="en-US" sz="3600" b="1" dirty="0"/>
          </a:p>
        </p:txBody>
      </p:sp>
      <p:pic>
        <p:nvPicPr>
          <p:cNvPr id="16389" name="Picture 5" descr="~AUT0014"/>
          <p:cNvPicPr>
            <a:picLocks noChangeAspect="1" noChangeArrowheads="1"/>
          </p:cNvPicPr>
          <p:nvPr/>
        </p:nvPicPr>
        <p:blipFill>
          <a:blip r:embed="rId2" cstate="print"/>
          <a:srcRect/>
          <a:stretch>
            <a:fillRect/>
          </a:stretch>
        </p:blipFill>
        <p:spPr bwMode="auto">
          <a:xfrm>
            <a:off x="323528" y="1340768"/>
            <a:ext cx="2228069" cy="3201144"/>
          </a:xfrm>
          <a:prstGeom prst="rect">
            <a:avLst/>
          </a:prstGeom>
          <a:noFill/>
          <a:ln w="9525">
            <a:noFill/>
            <a:miter lim="800000"/>
            <a:headEnd/>
            <a:tailEnd/>
          </a:ln>
          <a:effectLst/>
        </p:spPr>
      </p:pic>
      <p:sp>
        <p:nvSpPr>
          <p:cNvPr id="29698" name="AutoShape 2" descr="Image result for Ralph Fiennes Richard I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29700" name="Picture 4" descr="Image result for Ralph Fiennes Richard III"/>
          <p:cNvPicPr>
            <a:picLocks noChangeAspect="1" noChangeArrowheads="1"/>
          </p:cNvPicPr>
          <p:nvPr/>
        </p:nvPicPr>
        <p:blipFill>
          <a:blip r:embed="rId3" cstate="print"/>
          <a:srcRect/>
          <a:stretch>
            <a:fillRect/>
          </a:stretch>
        </p:blipFill>
        <p:spPr bwMode="auto">
          <a:xfrm>
            <a:off x="6084168" y="836712"/>
            <a:ext cx="2849481" cy="4183038"/>
          </a:xfrm>
          <a:prstGeom prst="rect">
            <a:avLst/>
          </a:prstGeom>
          <a:noFill/>
        </p:spPr>
      </p:pic>
      <p:pic>
        <p:nvPicPr>
          <p:cNvPr id="8" name="Picture 7" descr="Image result for Richard III spine"/>
          <p:cNvPicPr/>
          <p:nvPr/>
        </p:nvPicPr>
        <p:blipFill>
          <a:blip r:embed="rId4" cstate="print"/>
          <a:srcRect/>
          <a:stretch>
            <a:fillRect/>
          </a:stretch>
        </p:blipFill>
        <p:spPr bwMode="auto">
          <a:xfrm rot="16200000">
            <a:off x="2735797" y="1952834"/>
            <a:ext cx="3672408" cy="2160241"/>
          </a:xfrm>
          <a:prstGeom prst="rect">
            <a:avLst/>
          </a:prstGeom>
          <a:noFill/>
          <a:ln w="9525">
            <a:noFill/>
            <a:miter lim="800000"/>
            <a:headEnd/>
            <a:tailEnd/>
          </a:ln>
        </p:spPr>
      </p:pic>
      <p:sp>
        <p:nvSpPr>
          <p:cNvPr id="9" name="TextBox 8"/>
          <p:cNvSpPr txBox="1"/>
          <p:nvPr/>
        </p:nvSpPr>
        <p:spPr>
          <a:xfrm>
            <a:off x="0" y="5085184"/>
            <a:ext cx="4860032" cy="1477328"/>
          </a:xfrm>
          <a:prstGeom prst="rect">
            <a:avLst/>
          </a:prstGeom>
          <a:noFill/>
        </p:spPr>
        <p:txBody>
          <a:bodyPr wrap="square" rtlCol="0">
            <a:spAutoFit/>
          </a:bodyPr>
          <a:lstStyle/>
          <a:p>
            <a:r>
              <a:rPr lang="en-GB" dirty="0"/>
              <a:t>“...I, that am </a:t>
            </a:r>
            <a:r>
              <a:rPr lang="en-GB" b="1" dirty="0" err="1"/>
              <a:t>curtail'd</a:t>
            </a:r>
            <a:r>
              <a:rPr lang="en-GB" dirty="0"/>
              <a:t> of this </a:t>
            </a:r>
            <a:r>
              <a:rPr lang="en-GB" b="1" dirty="0"/>
              <a:t>fair proportion</a:t>
            </a:r>
            <a:r>
              <a:rPr lang="en-GB" dirty="0"/>
              <a:t>, </a:t>
            </a:r>
            <a:br>
              <a:rPr lang="en-GB" dirty="0"/>
            </a:br>
            <a:r>
              <a:rPr lang="en-GB" dirty="0"/>
              <a:t> Cheated of feature by dissembling nature,</a:t>
            </a:r>
            <a:br>
              <a:rPr lang="en-GB" dirty="0"/>
            </a:br>
            <a:r>
              <a:rPr lang="en-GB" b="1" dirty="0"/>
              <a:t>Deformed, </a:t>
            </a:r>
            <a:r>
              <a:rPr lang="en-GB" b="1" dirty="0" err="1"/>
              <a:t>unfinish'd</a:t>
            </a:r>
            <a:r>
              <a:rPr lang="en-GB" b="1" dirty="0"/>
              <a:t>,</a:t>
            </a:r>
            <a:r>
              <a:rPr lang="en-GB" dirty="0"/>
              <a:t> sent before my time</a:t>
            </a:r>
            <a:br>
              <a:rPr lang="en-GB" dirty="0"/>
            </a:br>
            <a:r>
              <a:rPr lang="en-GB" dirty="0"/>
              <a:t>Into this breathing world, </a:t>
            </a:r>
            <a:r>
              <a:rPr lang="en-GB" b="1" dirty="0"/>
              <a:t>scarce half made up</a:t>
            </a:r>
            <a:r>
              <a:rPr lang="en-GB" dirty="0" smtClean="0"/>
              <a:t>,”</a:t>
            </a:r>
            <a:r>
              <a:rPr lang="en-GB" dirty="0"/>
              <a:t/>
            </a:r>
            <a:br>
              <a:rPr lang="en-GB" dirty="0"/>
            </a:br>
            <a:endParaRPr lang="en-GB" dirty="0"/>
          </a:p>
        </p:txBody>
      </p:sp>
      <p:sp>
        <p:nvSpPr>
          <p:cNvPr id="10" name="TextBox 9"/>
          <p:cNvSpPr txBox="1"/>
          <p:nvPr/>
        </p:nvSpPr>
        <p:spPr>
          <a:xfrm>
            <a:off x="5004048" y="5157192"/>
            <a:ext cx="3851920" cy="1477328"/>
          </a:xfrm>
          <a:prstGeom prst="rect">
            <a:avLst/>
          </a:prstGeom>
          <a:noFill/>
        </p:spPr>
        <p:txBody>
          <a:bodyPr wrap="square" rtlCol="0">
            <a:spAutoFit/>
          </a:bodyPr>
          <a:lstStyle/>
          <a:p>
            <a:r>
              <a:rPr lang="en-GB" b="1" i="1" dirty="0" smtClean="0"/>
              <a:t>Based on Thomas </a:t>
            </a:r>
            <a:r>
              <a:rPr lang="en-GB" b="1" i="1" dirty="0" smtClean="0"/>
              <a:t>Moore </a:t>
            </a:r>
            <a:endParaRPr lang="en-GB" b="1" i="1" dirty="0" smtClean="0"/>
          </a:p>
          <a:p>
            <a:r>
              <a:rPr lang="en-GB" b="1" dirty="0" smtClean="0"/>
              <a:t>Scoliosis -hunchback (Yes)</a:t>
            </a:r>
            <a:endParaRPr lang="en-GB" b="1" dirty="0" smtClean="0"/>
          </a:p>
          <a:p>
            <a:r>
              <a:rPr lang="en-GB" b="1" dirty="0" smtClean="0"/>
              <a:t>Lame Leg ( No)</a:t>
            </a:r>
          </a:p>
          <a:p>
            <a:r>
              <a:rPr lang="en-GB" b="1" dirty="0" smtClean="0"/>
              <a:t>Withered Hand ( No)</a:t>
            </a:r>
          </a:p>
          <a:p>
            <a:r>
              <a:rPr lang="en-GB" b="1" dirty="0" smtClean="0"/>
              <a:t>Mass Killer </a:t>
            </a:r>
            <a:r>
              <a:rPr lang="en-GB" b="1" dirty="0" smtClean="0"/>
              <a:t>(?)</a:t>
            </a:r>
            <a:endParaRPr lang="en-GB" b="1" dirty="0"/>
          </a:p>
        </p:txBody>
      </p:sp>
      <p:pic>
        <p:nvPicPr>
          <p:cNvPr id="11" name="Picture 2" descr="S:\Shared\Disability History Month\UKDHM General\Logo - Strapline - Banner images\Yellow circle Black Triange Logo.jpg"/>
          <p:cNvPicPr>
            <a:picLocks noChangeAspect="1" noChangeArrowheads="1"/>
          </p:cNvPicPr>
          <p:nvPr/>
        </p:nvPicPr>
        <p:blipFill>
          <a:blip r:embed="rId5" cstate="print"/>
          <a:srcRect/>
          <a:stretch>
            <a:fillRect/>
          </a:stretch>
        </p:blipFill>
        <p:spPr bwMode="auto">
          <a:xfrm>
            <a:off x="7812360" y="5661248"/>
            <a:ext cx="971128" cy="97112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6389"/>
                                        </p:tgtEl>
                                        <p:attrNameLst>
                                          <p:attrName>style.visibility</p:attrName>
                                        </p:attrNameLst>
                                      </p:cBhvr>
                                      <p:to>
                                        <p:strVal val="visible"/>
                                      </p:to>
                                    </p:set>
                                    <p:anim calcmode="lin" valueType="num">
                                      <p:cBhvr additive="base">
                                        <p:cTn id="7" dur="500" fill="hold"/>
                                        <p:tgtEl>
                                          <p:spTgt spid="16389"/>
                                        </p:tgtEl>
                                        <p:attrNameLst>
                                          <p:attrName>ppt_x</p:attrName>
                                        </p:attrNameLst>
                                      </p:cBhvr>
                                      <p:tavLst>
                                        <p:tav tm="0">
                                          <p:val>
                                            <p:strVal val="0-#ppt_w/2"/>
                                          </p:val>
                                        </p:tav>
                                        <p:tav tm="100000">
                                          <p:val>
                                            <p:strVal val="#ppt_x"/>
                                          </p:val>
                                        </p:tav>
                                      </p:tavLst>
                                    </p:anim>
                                    <p:anim calcmode="lin" valueType="num">
                                      <p:cBhvr additive="base">
                                        <p:cTn id="8" dur="500" fill="hold"/>
                                        <p:tgtEl>
                                          <p:spTgt spid="1638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9700"/>
                                        </p:tgtEl>
                                        <p:attrNameLst>
                                          <p:attrName>style.visibility</p:attrName>
                                        </p:attrNameLst>
                                      </p:cBhvr>
                                      <p:to>
                                        <p:strVal val="visible"/>
                                      </p:to>
                                    </p:set>
                                    <p:anim calcmode="lin" valueType="num">
                                      <p:cBhvr additive="base">
                                        <p:cTn id="25" dur="500" fill="hold"/>
                                        <p:tgtEl>
                                          <p:spTgt spid="29700"/>
                                        </p:tgtEl>
                                        <p:attrNameLst>
                                          <p:attrName>ppt_x</p:attrName>
                                        </p:attrNameLst>
                                      </p:cBhvr>
                                      <p:tavLst>
                                        <p:tav tm="0">
                                          <p:val>
                                            <p:strVal val="#ppt_x"/>
                                          </p:val>
                                        </p:tav>
                                        <p:tav tm="100000">
                                          <p:val>
                                            <p:strVal val="#ppt_x"/>
                                          </p:val>
                                        </p:tav>
                                      </p:tavLst>
                                    </p:anim>
                                    <p:anim calcmode="lin" valueType="num">
                                      <p:cBhvr additive="base">
                                        <p:cTn id="26" dur="500" fill="hold"/>
                                        <p:tgtEl>
                                          <p:spTgt spid="2970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139136" cy="706090"/>
          </a:xfrm>
        </p:spPr>
        <p:txBody>
          <a:bodyPr>
            <a:normAutofit fontScale="90000"/>
          </a:bodyPr>
          <a:lstStyle/>
          <a:p>
            <a:r>
              <a:rPr lang="en-GB" dirty="0" smtClean="0">
                <a:solidFill>
                  <a:srgbClr val="FF0000"/>
                </a:solidFill>
              </a:rPr>
              <a:t>Laughable or the butt of </a:t>
            </a:r>
            <a:r>
              <a:rPr lang="en-GB" dirty="0" smtClean="0">
                <a:solidFill>
                  <a:srgbClr val="FF0000"/>
                </a:solidFill>
              </a:rPr>
              <a:t>jokes</a:t>
            </a:r>
            <a:endParaRPr lang="en-GB" dirty="0">
              <a:solidFill>
                <a:srgbClr val="FF0000"/>
              </a:solidFill>
            </a:endParaRPr>
          </a:p>
        </p:txBody>
      </p:sp>
      <p:pic>
        <p:nvPicPr>
          <p:cNvPr id="28674" name="Picture 2" descr="https://encrypted-tbn1.gstatic.com/images?q=tbn:ANd9GcS0EvqRZvNV-5jRYKAgFQLdwlK1ZS5VH-JXh63LUsPyRnbbSXfx"/>
          <p:cNvPicPr>
            <a:picLocks noChangeAspect="1" noChangeArrowheads="1"/>
          </p:cNvPicPr>
          <p:nvPr/>
        </p:nvPicPr>
        <p:blipFill>
          <a:blip r:embed="rId2" cstate="print"/>
          <a:srcRect/>
          <a:stretch>
            <a:fillRect/>
          </a:stretch>
        </p:blipFill>
        <p:spPr bwMode="auto">
          <a:xfrm>
            <a:off x="107504" y="1052736"/>
            <a:ext cx="2795370" cy="2808312"/>
          </a:xfrm>
          <a:prstGeom prst="rect">
            <a:avLst/>
          </a:prstGeom>
          <a:noFill/>
        </p:spPr>
      </p:pic>
      <p:pic>
        <p:nvPicPr>
          <p:cNvPr id="28678" name="Picture 6" descr="https://upload.wikimedia.org/wikipedia/commons/5/59/William_Hogarth_019.jpg"/>
          <p:cNvPicPr>
            <a:picLocks noChangeAspect="1" noChangeArrowheads="1"/>
          </p:cNvPicPr>
          <p:nvPr/>
        </p:nvPicPr>
        <p:blipFill>
          <a:blip r:embed="rId3" cstate="print"/>
          <a:srcRect/>
          <a:stretch>
            <a:fillRect/>
          </a:stretch>
        </p:blipFill>
        <p:spPr bwMode="auto">
          <a:xfrm>
            <a:off x="6132518" y="1196752"/>
            <a:ext cx="3011482" cy="2475842"/>
          </a:xfrm>
          <a:prstGeom prst="rect">
            <a:avLst/>
          </a:prstGeom>
          <a:noFill/>
        </p:spPr>
      </p:pic>
      <p:sp>
        <p:nvSpPr>
          <p:cNvPr id="28682" name="AutoShape 10" descr="Image result for freak shows histor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sp>
        <p:nvSpPr>
          <p:cNvPr id="28688" name="AutoShape 16" descr="Image result for mr magoo imag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pic>
        <p:nvPicPr>
          <p:cNvPr id="28690" name="Picture 18" descr="http://www.perilousways.com/wp-content/uploads/2013/05/whyMrMagooNeverMarried.jpg"/>
          <p:cNvPicPr>
            <a:picLocks noChangeAspect="1" noChangeArrowheads="1"/>
          </p:cNvPicPr>
          <p:nvPr/>
        </p:nvPicPr>
        <p:blipFill>
          <a:blip r:embed="rId4" cstate="print"/>
          <a:srcRect/>
          <a:stretch>
            <a:fillRect/>
          </a:stretch>
        </p:blipFill>
        <p:spPr bwMode="auto">
          <a:xfrm>
            <a:off x="3059832" y="4221088"/>
            <a:ext cx="2376836" cy="2281038"/>
          </a:xfrm>
          <a:prstGeom prst="rect">
            <a:avLst/>
          </a:prstGeom>
          <a:noFill/>
        </p:spPr>
      </p:pic>
      <p:pic>
        <p:nvPicPr>
          <p:cNvPr id="28693" name="Picture 21"/>
          <p:cNvPicPr>
            <a:picLocks noChangeAspect="1" noChangeArrowheads="1"/>
          </p:cNvPicPr>
          <p:nvPr/>
        </p:nvPicPr>
        <p:blipFill>
          <a:blip r:embed="rId5" cstate="print"/>
          <a:srcRect/>
          <a:stretch>
            <a:fillRect/>
          </a:stretch>
        </p:blipFill>
        <p:spPr bwMode="auto">
          <a:xfrm>
            <a:off x="0" y="4149080"/>
            <a:ext cx="2688298" cy="2304256"/>
          </a:xfrm>
          <a:prstGeom prst="rect">
            <a:avLst/>
          </a:prstGeom>
          <a:noFill/>
          <a:ln w="9525">
            <a:noFill/>
            <a:miter lim="800000"/>
            <a:headEnd/>
            <a:tailEnd/>
          </a:ln>
        </p:spPr>
      </p:pic>
      <p:pic>
        <p:nvPicPr>
          <p:cNvPr id="10" name="Picture 2" descr="S:\Shared\Disability History Month\UKDHM General\Logo - Strapline - Banner images\Yellow circle Black Triange Logo.jpg"/>
          <p:cNvPicPr>
            <a:picLocks noChangeAspect="1" noChangeArrowheads="1"/>
          </p:cNvPicPr>
          <p:nvPr/>
        </p:nvPicPr>
        <p:blipFill>
          <a:blip r:embed="rId6" cstate="print"/>
          <a:srcRect/>
          <a:stretch>
            <a:fillRect/>
          </a:stretch>
        </p:blipFill>
        <p:spPr bwMode="auto">
          <a:xfrm>
            <a:off x="8028384" y="0"/>
            <a:ext cx="1115616" cy="1115616"/>
          </a:xfrm>
          <a:prstGeom prst="rect">
            <a:avLst/>
          </a:prstGeom>
          <a:noFill/>
        </p:spPr>
      </p:pic>
      <p:pic>
        <p:nvPicPr>
          <p:cNvPr id="11" name="Picture 10" descr="Dumb and Dumber.jpg"/>
          <p:cNvPicPr/>
          <p:nvPr/>
        </p:nvPicPr>
        <p:blipFill>
          <a:blip r:embed="rId7" cstate="print"/>
          <a:stretch>
            <a:fillRect/>
          </a:stretch>
        </p:blipFill>
        <p:spPr>
          <a:xfrm>
            <a:off x="5868144" y="4221088"/>
            <a:ext cx="2880320" cy="21602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additive="base">
                                        <p:cTn id="7" dur="500" fill="hold"/>
                                        <p:tgtEl>
                                          <p:spTgt spid="28674"/>
                                        </p:tgtEl>
                                        <p:attrNameLst>
                                          <p:attrName>ppt_x</p:attrName>
                                        </p:attrNameLst>
                                      </p:cBhvr>
                                      <p:tavLst>
                                        <p:tav tm="0">
                                          <p:val>
                                            <p:strVal val="#ppt_x"/>
                                          </p:val>
                                        </p:tav>
                                        <p:tav tm="100000">
                                          <p:val>
                                            <p:strVal val="#ppt_x"/>
                                          </p:val>
                                        </p:tav>
                                      </p:tavLst>
                                    </p:anim>
                                    <p:anim calcmode="lin" valueType="num">
                                      <p:cBhvr additive="base">
                                        <p:cTn id="8" dur="500" fill="hold"/>
                                        <p:tgtEl>
                                          <p:spTgt spid="286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678"/>
                                        </p:tgtEl>
                                        <p:attrNameLst>
                                          <p:attrName>style.visibility</p:attrName>
                                        </p:attrNameLst>
                                      </p:cBhvr>
                                      <p:to>
                                        <p:strVal val="visible"/>
                                      </p:to>
                                    </p:set>
                                    <p:anim calcmode="lin" valueType="num">
                                      <p:cBhvr additive="base">
                                        <p:cTn id="13" dur="500" fill="hold"/>
                                        <p:tgtEl>
                                          <p:spTgt spid="28678"/>
                                        </p:tgtEl>
                                        <p:attrNameLst>
                                          <p:attrName>ppt_x</p:attrName>
                                        </p:attrNameLst>
                                      </p:cBhvr>
                                      <p:tavLst>
                                        <p:tav tm="0">
                                          <p:val>
                                            <p:strVal val="#ppt_x"/>
                                          </p:val>
                                        </p:tav>
                                        <p:tav tm="100000">
                                          <p:val>
                                            <p:strVal val="#ppt_x"/>
                                          </p:val>
                                        </p:tav>
                                      </p:tavLst>
                                    </p:anim>
                                    <p:anim calcmode="lin" valueType="num">
                                      <p:cBhvr additive="base">
                                        <p:cTn id="14" dur="500" fill="hold"/>
                                        <p:tgtEl>
                                          <p:spTgt spid="2867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693"/>
                                        </p:tgtEl>
                                        <p:attrNameLst>
                                          <p:attrName>style.visibility</p:attrName>
                                        </p:attrNameLst>
                                      </p:cBhvr>
                                      <p:to>
                                        <p:strVal val="visible"/>
                                      </p:to>
                                    </p:set>
                                    <p:anim calcmode="lin" valueType="num">
                                      <p:cBhvr additive="base">
                                        <p:cTn id="19" dur="500" fill="hold"/>
                                        <p:tgtEl>
                                          <p:spTgt spid="28693"/>
                                        </p:tgtEl>
                                        <p:attrNameLst>
                                          <p:attrName>ppt_x</p:attrName>
                                        </p:attrNameLst>
                                      </p:cBhvr>
                                      <p:tavLst>
                                        <p:tav tm="0">
                                          <p:val>
                                            <p:strVal val="#ppt_x"/>
                                          </p:val>
                                        </p:tav>
                                        <p:tav tm="100000">
                                          <p:val>
                                            <p:strVal val="#ppt_x"/>
                                          </p:val>
                                        </p:tav>
                                      </p:tavLst>
                                    </p:anim>
                                    <p:anim calcmode="lin" valueType="num">
                                      <p:cBhvr additive="base">
                                        <p:cTn id="20" dur="500" fill="hold"/>
                                        <p:tgtEl>
                                          <p:spTgt spid="2869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8690"/>
                                        </p:tgtEl>
                                        <p:attrNameLst>
                                          <p:attrName>style.visibility</p:attrName>
                                        </p:attrNameLst>
                                      </p:cBhvr>
                                      <p:to>
                                        <p:strVal val="visible"/>
                                      </p:to>
                                    </p:set>
                                    <p:anim calcmode="lin" valueType="num">
                                      <p:cBhvr additive="base">
                                        <p:cTn id="25" dur="500" fill="hold"/>
                                        <p:tgtEl>
                                          <p:spTgt spid="28690"/>
                                        </p:tgtEl>
                                        <p:attrNameLst>
                                          <p:attrName>ppt_x</p:attrName>
                                        </p:attrNameLst>
                                      </p:cBhvr>
                                      <p:tavLst>
                                        <p:tav tm="0">
                                          <p:val>
                                            <p:strVal val="#ppt_x"/>
                                          </p:val>
                                        </p:tav>
                                        <p:tav tm="100000">
                                          <p:val>
                                            <p:strVal val="#ppt_x"/>
                                          </p:val>
                                        </p:tav>
                                      </p:tavLst>
                                    </p:anim>
                                    <p:anim calcmode="lin" valueType="num">
                                      <p:cBhvr additive="base">
                                        <p:cTn id="26" dur="500" fill="hold"/>
                                        <p:tgtEl>
                                          <p:spTgt spid="2869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995120" cy="706090"/>
          </a:xfrm>
        </p:spPr>
        <p:txBody>
          <a:bodyPr>
            <a:normAutofit fontScale="90000"/>
          </a:bodyPr>
          <a:lstStyle/>
          <a:p>
            <a:r>
              <a:rPr lang="en-GB" dirty="0" smtClean="0">
                <a:solidFill>
                  <a:srgbClr val="FF0000"/>
                </a:solidFill>
              </a:rPr>
              <a:t>Disabled People as a Burden</a:t>
            </a:r>
            <a:endParaRPr lang="en-GB" dirty="0">
              <a:solidFill>
                <a:srgbClr val="FF0000"/>
              </a:solidFill>
            </a:endParaRPr>
          </a:p>
        </p:txBody>
      </p:sp>
      <p:pic>
        <p:nvPicPr>
          <p:cNvPr id="5" name="Picture 5" descr="Ward 4, Lincoln Hospital"/>
          <p:cNvPicPr>
            <a:picLocks noChangeAspect="1" noChangeArrowheads="1"/>
          </p:cNvPicPr>
          <p:nvPr/>
        </p:nvPicPr>
        <p:blipFill>
          <a:blip r:embed="rId3" cstate="print"/>
          <a:srcRect/>
          <a:stretch>
            <a:fillRect/>
          </a:stretch>
        </p:blipFill>
        <p:spPr>
          <a:xfrm>
            <a:off x="3851920" y="1196752"/>
            <a:ext cx="3168352" cy="2431063"/>
          </a:xfrm>
          <a:prstGeom prst="rect">
            <a:avLst/>
          </a:prstGeom>
          <a:ln>
            <a:solidFill>
              <a:schemeClr val="tx1"/>
            </a:solidFill>
          </a:ln>
        </p:spPr>
      </p:pic>
      <p:pic>
        <p:nvPicPr>
          <p:cNvPr id="30722" name="Picture 2" descr="The Beggars"/>
          <p:cNvPicPr>
            <a:picLocks noChangeAspect="1" noChangeArrowheads="1"/>
          </p:cNvPicPr>
          <p:nvPr/>
        </p:nvPicPr>
        <p:blipFill>
          <a:blip r:embed="rId4" cstate="print"/>
          <a:srcRect/>
          <a:stretch>
            <a:fillRect/>
          </a:stretch>
        </p:blipFill>
        <p:spPr bwMode="auto">
          <a:xfrm>
            <a:off x="323528" y="1196752"/>
            <a:ext cx="2808312" cy="2470752"/>
          </a:xfrm>
          <a:prstGeom prst="rect">
            <a:avLst/>
          </a:prstGeom>
          <a:noFill/>
        </p:spPr>
      </p:pic>
      <p:pic>
        <p:nvPicPr>
          <p:cNvPr id="30724" name="Picture 4" descr="Photo of Jewish people with disabilities"/>
          <p:cNvPicPr>
            <a:picLocks noChangeAspect="1" noChangeArrowheads="1"/>
          </p:cNvPicPr>
          <p:nvPr/>
        </p:nvPicPr>
        <p:blipFill>
          <a:blip r:embed="rId5" cstate="print"/>
          <a:srcRect/>
          <a:stretch>
            <a:fillRect/>
          </a:stretch>
        </p:blipFill>
        <p:spPr bwMode="auto">
          <a:xfrm>
            <a:off x="323528" y="4052876"/>
            <a:ext cx="3187193" cy="2599157"/>
          </a:xfrm>
          <a:prstGeom prst="rect">
            <a:avLst/>
          </a:prstGeom>
          <a:noFill/>
        </p:spPr>
      </p:pic>
      <p:sp>
        <p:nvSpPr>
          <p:cNvPr id="30726" name="AutoShape 6" descr="Image result for Scrounger headlin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pic>
        <p:nvPicPr>
          <p:cNvPr id="9" name="Picture 2" descr="S:\Shared\Disability History Month\UKDHM General\Logo - Strapline - Banner images\Yellow circle Black Triange Logo.jpg"/>
          <p:cNvPicPr>
            <a:picLocks noChangeAspect="1" noChangeArrowheads="1"/>
          </p:cNvPicPr>
          <p:nvPr/>
        </p:nvPicPr>
        <p:blipFill>
          <a:blip r:embed="rId6" cstate="print"/>
          <a:srcRect/>
          <a:stretch>
            <a:fillRect/>
          </a:stretch>
        </p:blipFill>
        <p:spPr bwMode="auto">
          <a:xfrm>
            <a:off x="7380312" y="260648"/>
            <a:ext cx="1375792" cy="1375792"/>
          </a:xfrm>
          <a:prstGeom prst="rect">
            <a:avLst/>
          </a:prstGeom>
          <a:noFill/>
        </p:spPr>
      </p:pic>
      <p:pic>
        <p:nvPicPr>
          <p:cNvPr id="13" name="Picture 12" descr="Dickens Little Dorrit Mrs Clennam.jpg"/>
          <p:cNvPicPr>
            <a:picLocks noChangeAspect="1"/>
          </p:cNvPicPr>
          <p:nvPr/>
        </p:nvPicPr>
        <p:blipFill>
          <a:blip r:embed="rId7" cstate="print"/>
          <a:stretch>
            <a:fillRect/>
          </a:stretch>
        </p:blipFill>
        <p:spPr>
          <a:xfrm>
            <a:off x="3923928" y="4005064"/>
            <a:ext cx="3281378" cy="2520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724"/>
                                        </p:tgtEl>
                                        <p:attrNameLst>
                                          <p:attrName>style.visibility</p:attrName>
                                        </p:attrNameLst>
                                      </p:cBhvr>
                                      <p:to>
                                        <p:strVal val="visible"/>
                                      </p:to>
                                    </p:set>
                                    <p:anim calcmode="lin" valueType="num">
                                      <p:cBhvr additive="base">
                                        <p:cTn id="25" dur="500" fill="hold"/>
                                        <p:tgtEl>
                                          <p:spTgt spid="30724"/>
                                        </p:tgtEl>
                                        <p:attrNameLst>
                                          <p:attrName>ppt_x</p:attrName>
                                        </p:attrNameLst>
                                      </p:cBhvr>
                                      <p:tavLst>
                                        <p:tav tm="0">
                                          <p:val>
                                            <p:strVal val="#ppt_x"/>
                                          </p:val>
                                        </p:tav>
                                        <p:tav tm="100000">
                                          <p:val>
                                            <p:strVal val="#ppt_x"/>
                                          </p:val>
                                        </p:tav>
                                      </p:tavLst>
                                    </p:anim>
                                    <p:anim calcmode="lin" valueType="num">
                                      <p:cBhvr additive="base">
                                        <p:cTn id="26" dur="500" fill="hold"/>
                                        <p:tgtEl>
                                          <p:spTgt spid="307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5"/>
          <p:cNvSpPr>
            <a:spLocks noChangeArrowheads="1"/>
          </p:cNvSpPr>
          <p:nvPr/>
        </p:nvSpPr>
        <p:spPr bwMode="auto">
          <a:xfrm>
            <a:off x="0" y="1052513"/>
            <a:ext cx="9144000" cy="457200"/>
          </a:xfrm>
          <a:prstGeom prst="rect">
            <a:avLst/>
          </a:prstGeom>
          <a:noFill/>
          <a:ln w="9525">
            <a:noFill/>
            <a:miter lim="800000"/>
            <a:headEnd/>
            <a:tailEnd/>
          </a:ln>
          <a:effectLst/>
        </p:spPr>
        <p:txBody>
          <a:bodyPr>
            <a:spAutoFit/>
          </a:bodyPr>
          <a:lstStyle/>
          <a:p>
            <a:pPr>
              <a:buFontTx/>
              <a:buChar char="•"/>
            </a:pPr>
            <a:endParaRPr lang="en-US" sz="2400" b="1"/>
          </a:p>
        </p:txBody>
      </p:sp>
      <p:sp>
        <p:nvSpPr>
          <p:cNvPr id="16392" name="Text Box 8"/>
          <p:cNvSpPr txBox="1">
            <a:spLocks noChangeArrowheads="1"/>
          </p:cNvSpPr>
          <p:nvPr/>
        </p:nvSpPr>
        <p:spPr bwMode="auto">
          <a:xfrm>
            <a:off x="1908175" y="404813"/>
            <a:ext cx="6119813" cy="366712"/>
          </a:xfrm>
          <a:prstGeom prst="rect">
            <a:avLst/>
          </a:prstGeom>
          <a:noFill/>
          <a:ln w="9525">
            <a:noFill/>
            <a:miter lim="800000"/>
            <a:headEnd/>
            <a:tailEnd/>
          </a:ln>
          <a:effectLst/>
        </p:spPr>
        <p:txBody>
          <a:bodyPr>
            <a:spAutoFit/>
          </a:bodyPr>
          <a:lstStyle/>
          <a:p>
            <a:pPr>
              <a:spcBef>
                <a:spcPct val="50000"/>
              </a:spcBef>
            </a:pPr>
            <a:endParaRPr lang="en-US"/>
          </a:p>
        </p:txBody>
      </p:sp>
      <p:sp>
        <p:nvSpPr>
          <p:cNvPr id="16393" name="Text Box 9"/>
          <p:cNvSpPr txBox="1">
            <a:spLocks noChangeArrowheads="1"/>
          </p:cNvSpPr>
          <p:nvPr/>
        </p:nvSpPr>
        <p:spPr bwMode="auto">
          <a:xfrm>
            <a:off x="0" y="0"/>
            <a:ext cx="6660232" cy="1076325"/>
          </a:xfrm>
          <a:prstGeom prst="rect">
            <a:avLst/>
          </a:prstGeom>
          <a:gradFill rotWithShape="0">
            <a:gsLst>
              <a:gs pos="0">
                <a:schemeClr val="accent1"/>
              </a:gs>
              <a:gs pos="50000">
                <a:srgbClr val="FFFFCC"/>
              </a:gs>
              <a:gs pos="100000">
                <a:schemeClr val="accent1"/>
              </a:gs>
            </a:gsLst>
            <a:lin ang="5400000" scaled="1"/>
          </a:gradFill>
          <a:ln w="9525">
            <a:solidFill>
              <a:schemeClr val="tx1"/>
            </a:solidFill>
            <a:miter lim="800000"/>
            <a:headEnd/>
            <a:tailEnd/>
          </a:ln>
          <a:effectLst/>
        </p:spPr>
        <p:txBody>
          <a:bodyPr wrap="square">
            <a:spAutoFit/>
          </a:bodyPr>
          <a:lstStyle/>
          <a:p>
            <a:pPr>
              <a:spcBef>
                <a:spcPct val="50000"/>
              </a:spcBef>
            </a:pPr>
            <a:r>
              <a:rPr lang="en-GB" sz="3200" dirty="0"/>
              <a:t>The decline of </a:t>
            </a:r>
            <a:r>
              <a:rPr lang="en-GB" sz="3200" dirty="0" smtClean="0"/>
              <a:t>feudalism. </a:t>
            </a:r>
            <a:r>
              <a:rPr lang="en-GB" sz="3200" dirty="0" smtClean="0"/>
              <a:t>S</a:t>
            </a:r>
            <a:r>
              <a:rPr lang="en-GB" sz="3200" dirty="0" smtClean="0"/>
              <a:t>hift </a:t>
            </a:r>
            <a:r>
              <a:rPr lang="en-GB" sz="3200" dirty="0"/>
              <a:t>to urban and industrial society.</a:t>
            </a:r>
          </a:p>
        </p:txBody>
      </p:sp>
      <p:pic>
        <p:nvPicPr>
          <p:cNvPr id="16394" name="Picture 10" descr="Dsc03398A"/>
          <p:cNvPicPr>
            <a:picLocks noChangeAspect="1" noChangeArrowheads="1"/>
          </p:cNvPicPr>
          <p:nvPr/>
        </p:nvPicPr>
        <p:blipFill>
          <a:blip r:embed="rId2" cstate="print"/>
          <a:srcRect/>
          <a:stretch>
            <a:fillRect/>
          </a:stretch>
        </p:blipFill>
        <p:spPr bwMode="auto">
          <a:xfrm>
            <a:off x="6154738" y="2667001"/>
            <a:ext cx="2735267" cy="3210272"/>
          </a:xfrm>
          <a:prstGeom prst="rect">
            <a:avLst/>
          </a:prstGeom>
          <a:noFill/>
          <a:ln w="9525">
            <a:solidFill>
              <a:schemeClr val="tx1"/>
            </a:solidFill>
            <a:miter lim="800000"/>
            <a:headEnd/>
            <a:tailEnd/>
          </a:ln>
        </p:spPr>
      </p:pic>
      <p:pic>
        <p:nvPicPr>
          <p:cNvPr id="16395" name="Picture 11" descr="DSC03490A"/>
          <p:cNvPicPr>
            <a:picLocks noChangeAspect="1" noChangeArrowheads="1"/>
          </p:cNvPicPr>
          <p:nvPr/>
        </p:nvPicPr>
        <p:blipFill>
          <a:blip r:embed="rId3" cstate="print"/>
          <a:srcRect/>
          <a:stretch>
            <a:fillRect/>
          </a:stretch>
        </p:blipFill>
        <p:spPr bwMode="auto">
          <a:xfrm>
            <a:off x="3657600" y="2667000"/>
            <a:ext cx="2351088" cy="3240088"/>
          </a:xfrm>
          <a:prstGeom prst="rect">
            <a:avLst/>
          </a:prstGeom>
          <a:noFill/>
          <a:ln w="9525">
            <a:solidFill>
              <a:schemeClr val="tx1"/>
            </a:solidFill>
            <a:miter lim="800000"/>
            <a:headEnd/>
            <a:tailEnd/>
          </a:ln>
        </p:spPr>
      </p:pic>
      <p:pic>
        <p:nvPicPr>
          <p:cNvPr id="16396" name="Picture 12" descr="DSC03335A"/>
          <p:cNvPicPr>
            <a:picLocks noChangeAspect="1" noChangeArrowheads="1"/>
          </p:cNvPicPr>
          <p:nvPr/>
        </p:nvPicPr>
        <p:blipFill>
          <a:blip r:embed="rId4" cstate="print"/>
          <a:srcRect/>
          <a:stretch>
            <a:fillRect/>
          </a:stretch>
        </p:blipFill>
        <p:spPr bwMode="auto">
          <a:xfrm>
            <a:off x="0" y="2819400"/>
            <a:ext cx="3552825" cy="2960688"/>
          </a:xfrm>
          <a:prstGeom prst="rect">
            <a:avLst/>
          </a:prstGeom>
          <a:noFill/>
          <a:ln w="9525">
            <a:solidFill>
              <a:schemeClr val="tx1"/>
            </a:solidFill>
            <a:miter lim="800000"/>
            <a:headEnd/>
            <a:tailEnd/>
          </a:ln>
        </p:spPr>
      </p:pic>
      <p:sp>
        <p:nvSpPr>
          <p:cNvPr id="16397" name="Text Box 13"/>
          <p:cNvSpPr txBox="1">
            <a:spLocks noChangeArrowheads="1"/>
          </p:cNvSpPr>
          <p:nvPr/>
        </p:nvSpPr>
        <p:spPr bwMode="auto">
          <a:xfrm>
            <a:off x="0" y="1628800"/>
            <a:ext cx="8532812" cy="707886"/>
          </a:xfrm>
          <a:prstGeom prst="rect">
            <a:avLst/>
          </a:prstGeom>
          <a:gradFill rotWithShape="0">
            <a:gsLst>
              <a:gs pos="0">
                <a:schemeClr val="accent1"/>
              </a:gs>
              <a:gs pos="100000">
                <a:srgbClr val="FFFFCC"/>
              </a:gs>
            </a:gsLst>
            <a:lin ang="5400000" scaled="1"/>
          </a:gradFill>
          <a:ln w="9525">
            <a:solidFill>
              <a:schemeClr val="tx1"/>
            </a:solidFill>
            <a:miter lim="800000"/>
            <a:headEnd/>
            <a:tailEnd/>
          </a:ln>
          <a:effectLst/>
        </p:spPr>
        <p:txBody>
          <a:bodyPr wrap="square">
            <a:spAutoFit/>
          </a:bodyPr>
          <a:lstStyle/>
          <a:p>
            <a:r>
              <a:rPr lang="en-GB" sz="2000" b="1" dirty="0" smtClean="0"/>
              <a:t> Until </a:t>
            </a:r>
            <a:r>
              <a:rPr lang="en-GB" sz="2000" b="1" dirty="0" smtClean="0"/>
              <a:t>this </a:t>
            </a:r>
            <a:r>
              <a:rPr lang="en-GB" sz="2000" b="1" dirty="0" smtClean="0"/>
              <a:t>period, </a:t>
            </a:r>
            <a:r>
              <a:rPr lang="en-GB" sz="2000" b="1" dirty="0" smtClean="0"/>
              <a:t>disabled people had lived and worked with their families. Now it all changed!</a:t>
            </a:r>
            <a:endParaRPr lang="en-GB" sz="2000" b="1" dirty="0"/>
          </a:p>
        </p:txBody>
      </p:sp>
      <p:pic>
        <p:nvPicPr>
          <p:cNvPr id="10" name="Picture 2" descr="S:\Shared\Disability History Month\UKDHM General\Logo - Strapline - Banner images\Yellow circle Black Triange Logo.jpg"/>
          <p:cNvPicPr>
            <a:picLocks noChangeAspect="1" noChangeArrowheads="1"/>
          </p:cNvPicPr>
          <p:nvPr/>
        </p:nvPicPr>
        <p:blipFill>
          <a:blip r:embed="rId5" cstate="print"/>
          <a:srcRect/>
          <a:stretch>
            <a:fillRect/>
          </a:stretch>
        </p:blipFill>
        <p:spPr bwMode="auto">
          <a:xfrm>
            <a:off x="7452320" y="0"/>
            <a:ext cx="1375792" cy="1375792"/>
          </a:xfrm>
          <a:prstGeom prst="rect">
            <a:avLst/>
          </a:prstGeom>
          <a:noFill/>
        </p:spPr>
      </p:pic>
      <p:sp>
        <p:nvSpPr>
          <p:cNvPr id="11" name="TextBox 10"/>
          <p:cNvSpPr txBox="1"/>
          <p:nvPr/>
        </p:nvSpPr>
        <p:spPr>
          <a:xfrm>
            <a:off x="0" y="5903893"/>
            <a:ext cx="9144000" cy="523220"/>
          </a:xfrm>
          <a:prstGeom prst="rect">
            <a:avLst/>
          </a:prstGeom>
          <a:noFill/>
        </p:spPr>
        <p:txBody>
          <a:bodyPr wrap="square" rtlCol="0">
            <a:spAutoFit/>
          </a:bodyPr>
          <a:lstStyle/>
          <a:p>
            <a:endParaRPr lang="en-GB" sz="2800" dirty="0">
              <a:solidFill>
                <a:srgbClr val="FF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0" y="188640"/>
            <a:ext cx="8229600" cy="1143000"/>
          </a:xfrm>
          <a:gradFill rotWithShape="0">
            <a:gsLst>
              <a:gs pos="0">
                <a:srgbClr val="FFFFCC"/>
              </a:gs>
              <a:gs pos="100000">
                <a:schemeClr val="accent1"/>
              </a:gs>
            </a:gsLst>
            <a:lin ang="5400000" scaled="1"/>
          </a:gradFill>
          <a:ln>
            <a:solidFill>
              <a:schemeClr val="tx1"/>
            </a:solidFill>
          </a:ln>
        </p:spPr>
        <p:txBody>
          <a:bodyPr/>
          <a:lstStyle/>
          <a:p>
            <a:r>
              <a:rPr lang="en-GB"/>
              <a:t>Eugenics in the Ascendancy</a:t>
            </a:r>
          </a:p>
        </p:txBody>
      </p:sp>
      <p:sp>
        <p:nvSpPr>
          <p:cNvPr id="39939" name="Rectangle 3"/>
          <p:cNvSpPr>
            <a:spLocks noGrp="1" noChangeArrowheads="1"/>
          </p:cNvSpPr>
          <p:nvPr>
            <p:ph type="body" idx="1"/>
          </p:nvPr>
        </p:nvSpPr>
        <p:spPr>
          <a:gradFill rotWithShape="0">
            <a:gsLst>
              <a:gs pos="0">
                <a:schemeClr val="accent1"/>
              </a:gs>
              <a:gs pos="100000">
                <a:srgbClr val="FFFFCC"/>
              </a:gs>
            </a:gsLst>
            <a:lin ang="5400000" scaled="1"/>
          </a:gradFill>
          <a:ln>
            <a:solidFill>
              <a:schemeClr val="tx1"/>
            </a:solidFill>
          </a:ln>
        </p:spPr>
        <p:txBody>
          <a:bodyPr/>
          <a:lstStyle/>
          <a:p>
            <a:pPr>
              <a:lnSpc>
                <a:spcPct val="80000"/>
              </a:lnSpc>
            </a:pPr>
            <a:r>
              <a:rPr lang="en-US" sz="2800" b="1" dirty="0"/>
              <a:t>"I do not see why any insolence of caste should prevent the gifted class, when they had the power, from treating their compatriots with all kindness, so long as they maintained celibacy. But if these continued to procreate children inferior in moral, intellectual and physical qualities, it is easy to believe the time may come when such persons would be considered as enemies to the State, and to have forfeited all claims to kindness.“ Sir Francis Galton</a:t>
            </a:r>
          </a:p>
          <a:p>
            <a:pPr>
              <a:lnSpc>
                <a:spcPct val="80000"/>
              </a:lnSpc>
            </a:pPr>
            <a:r>
              <a:rPr lang="en-US" sz="2400" b="1" dirty="0"/>
              <a:t> (Fraser's Magazine 7 [1873] quoted in </a:t>
            </a:r>
            <a:r>
              <a:rPr lang="en-US" sz="2400" b="1" i="1" dirty="0"/>
              <a:t>Aristotle to Zoos</a:t>
            </a:r>
            <a:r>
              <a:rPr lang="en-US" sz="2400" b="1" dirty="0"/>
              <a:t>, Peter and Jean Medawar, 1983 p. 87)</a:t>
            </a:r>
            <a:r>
              <a:rPr lang="en-US" sz="2400" dirty="0"/>
              <a:t> </a:t>
            </a:r>
            <a:endParaRPr lang="en-GB" sz="2400" dirty="0"/>
          </a:p>
        </p:txBody>
      </p:sp>
      <p:pic>
        <p:nvPicPr>
          <p:cNvPr id="4" name="Picture 2" descr="S:\Shared\Disability History Month\UKDHM General\Logo - Strapline - Banner images\Yellow circle Black Triange Logo.jpg"/>
          <p:cNvPicPr>
            <a:picLocks noChangeAspect="1" noChangeArrowheads="1"/>
          </p:cNvPicPr>
          <p:nvPr/>
        </p:nvPicPr>
        <p:blipFill>
          <a:blip r:embed="rId2" cstate="print"/>
          <a:srcRect/>
          <a:stretch>
            <a:fillRect/>
          </a:stretch>
        </p:blipFill>
        <p:spPr bwMode="auto">
          <a:xfrm>
            <a:off x="7452320" y="0"/>
            <a:ext cx="1375792" cy="1375792"/>
          </a:xfrm>
          <a:prstGeom prst="rect">
            <a:avLst/>
          </a:prstGeom>
          <a:noFill/>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9938"/>
                                        </p:tgtEl>
                                        <p:attrNameLst>
                                          <p:attrName>style.visibility</p:attrName>
                                        </p:attrNameLst>
                                      </p:cBhvr>
                                      <p:to>
                                        <p:strVal val="visible"/>
                                      </p:to>
                                    </p:set>
                                    <p:anim calcmode="lin" valueType="num">
                                      <p:cBhvr additive="base">
                                        <p:cTn id="7" dur="500" fill="hold"/>
                                        <p:tgtEl>
                                          <p:spTgt spid="39938"/>
                                        </p:tgtEl>
                                        <p:attrNameLst>
                                          <p:attrName>ppt_x</p:attrName>
                                        </p:attrNameLst>
                                      </p:cBhvr>
                                      <p:tavLst>
                                        <p:tav tm="0">
                                          <p:val>
                                            <p:strVal val="0-#ppt_w/2"/>
                                          </p:val>
                                        </p:tav>
                                        <p:tav tm="100000">
                                          <p:val>
                                            <p:strVal val="#ppt_x"/>
                                          </p:val>
                                        </p:tav>
                                      </p:tavLst>
                                    </p:anim>
                                    <p:anim calcmode="lin" valueType="num">
                                      <p:cBhvr additive="base">
                                        <p:cTn id="8" dur="500" fill="hold"/>
                                        <p:tgtEl>
                                          <p:spTgt spid="3993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9939">
                                            <p:bg/>
                                          </p:spTgt>
                                        </p:tgtEl>
                                        <p:attrNameLst>
                                          <p:attrName>style.visibility</p:attrName>
                                        </p:attrNameLst>
                                      </p:cBhvr>
                                      <p:to>
                                        <p:strVal val="visible"/>
                                      </p:to>
                                    </p:set>
                                    <p:anim calcmode="lin" valueType="num">
                                      <p:cBhvr additive="base">
                                        <p:cTn id="13" dur="500" fill="hold"/>
                                        <p:tgtEl>
                                          <p:spTgt spid="39939">
                                            <p:bg/>
                                          </p:spTgt>
                                        </p:tgtEl>
                                        <p:attrNameLst>
                                          <p:attrName>ppt_x</p:attrName>
                                        </p:attrNameLst>
                                      </p:cBhvr>
                                      <p:tavLst>
                                        <p:tav tm="0">
                                          <p:val>
                                            <p:strVal val="0-#ppt_w/2"/>
                                          </p:val>
                                        </p:tav>
                                        <p:tav tm="100000">
                                          <p:val>
                                            <p:strVal val="#ppt_x"/>
                                          </p:val>
                                        </p:tav>
                                      </p:tavLst>
                                    </p:anim>
                                    <p:anim calcmode="lin" valueType="num">
                                      <p:cBhvr additive="base">
                                        <p:cTn id="14" dur="500" fill="hold"/>
                                        <p:tgtEl>
                                          <p:spTgt spid="39939">
                                            <p:bg/>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9939">
                                            <p:txEl>
                                              <p:pRg st="0" end="0"/>
                                            </p:txEl>
                                          </p:spTgt>
                                        </p:tgtEl>
                                        <p:attrNameLst>
                                          <p:attrName>style.visibility</p:attrName>
                                        </p:attrNameLst>
                                      </p:cBhvr>
                                      <p:to>
                                        <p:strVal val="visible"/>
                                      </p:to>
                                    </p:set>
                                    <p:anim calcmode="lin" valueType="num">
                                      <p:cBhvr additive="base">
                                        <p:cTn id="19" dur="500" fill="hold"/>
                                        <p:tgtEl>
                                          <p:spTgt spid="39939">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99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9939">
                                            <p:txEl>
                                              <p:pRg st="1" end="1"/>
                                            </p:txEl>
                                          </p:spTgt>
                                        </p:tgtEl>
                                        <p:attrNameLst>
                                          <p:attrName>style.visibility</p:attrName>
                                        </p:attrNameLst>
                                      </p:cBhvr>
                                      <p:to>
                                        <p:strVal val="visible"/>
                                      </p:to>
                                    </p:set>
                                    <p:anim calcmode="lin" valueType="num">
                                      <p:cBhvr additive="base">
                                        <p:cTn id="25" dur="500" fill="hold"/>
                                        <p:tgtEl>
                                          <p:spTgt spid="39939">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993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animBg="1" autoUpdateAnimBg="0"/>
      <p:bldP spid="39939" grpId="0" build="p"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ChangeArrowheads="1"/>
          </p:cNvSpPr>
          <p:nvPr/>
        </p:nvSpPr>
        <p:spPr bwMode="auto">
          <a:xfrm>
            <a:off x="0" y="0"/>
            <a:ext cx="9144000" cy="6858000"/>
          </a:xfrm>
          <a:prstGeom prst="rect">
            <a:avLst/>
          </a:prstGeom>
          <a:gradFill rotWithShape="0">
            <a:gsLst>
              <a:gs pos="0">
                <a:srgbClr val="FFFFCC"/>
              </a:gs>
              <a:gs pos="50000">
                <a:schemeClr val="accent1"/>
              </a:gs>
              <a:gs pos="100000">
                <a:srgbClr val="FFFFCC"/>
              </a:gs>
            </a:gsLst>
            <a:lin ang="5400000" scaled="1"/>
          </a:gradFill>
          <a:ln w="9525">
            <a:noFill/>
            <a:miter lim="800000"/>
            <a:headEnd/>
            <a:tailEnd/>
          </a:ln>
        </p:spPr>
        <p:txBody>
          <a:bodyPr/>
          <a:lstStyle/>
          <a:p>
            <a:endParaRPr lang="en-GB"/>
          </a:p>
        </p:txBody>
      </p:sp>
      <p:sp>
        <p:nvSpPr>
          <p:cNvPr id="25604" name="Rectangle 4"/>
          <p:cNvSpPr>
            <a:spLocks noChangeArrowheads="1"/>
          </p:cNvSpPr>
          <p:nvPr/>
        </p:nvSpPr>
        <p:spPr bwMode="auto">
          <a:xfrm>
            <a:off x="8277225" y="6308725"/>
            <a:ext cx="158750" cy="247650"/>
          </a:xfrm>
          <a:prstGeom prst="rect">
            <a:avLst/>
          </a:prstGeom>
          <a:noFill/>
          <a:ln w="9525">
            <a:noFill/>
            <a:miter lim="800000"/>
            <a:headEnd/>
            <a:tailEnd/>
          </a:ln>
        </p:spPr>
        <p:txBody>
          <a:bodyPr wrap="none" lIns="0" tIns="0" rIns="0" bIns="0">
            <a:spAutoFit/>
          </a:bodyPr>
          <a:lstStyle/>
          <a:p>
            <a:r>
              <a:rPr lang="en-US" sz="1400">
                <a:solidFill>
                  <a:srgbClr val="000000"/>
                </a:solidFill>
                <a:latin typeface="Times New Roman" pitchFamily="18" charset="0"/>
              </a:rPr>
              <a:t>1</a:t>
            </a:r>
            <a:endParaRPr lang="en-US"/>
          </a:p>
        </p:txBody>
      </p:sp>
      <p:sp>
        <p:nvSpPr>
          <p:cNvPr id="25605" name="Rectangle 5"/>
          <p:cNvSpPr>
            <a:spLocks noChangeArrowheads="1"/>
          </p:cNvSpPr>
          <p:nvPr/>
        </p:nvSpPr>
        <p:spPr bwMode="auto">
          <a:xfrm>
            <a:off x="395536" y="260648"/>
            <a:ext cx="7089775" cy="993775"/>
          </a:xfrm>
          <a:prstGeom prst="rect">
            <a:avLst/>
          </a:prstGeom>
          <a:solidFill>
            <a:schemeClr val="bg1"/>
          </a:solidFill>
          <a:ln w="9525">
            <a:solidFill>
              <a:srgbClr val="000000"/>
            </a:solidFill>
            <a:miter lim="800000"/>
            <a:headEnd/>
            <a:tailEnd/>
          </a:ln>
        </p:spPr>
        <p:txBody>
          <a:bodyPr/>
          <a:lstStyle/>
          <a:p>
            <a:endParaRPr lang="en-GB"/>
          </a:p>
        </p:txBody>
      </p:sp>
      <p:sp>
        <p:nvSpPr>
          <p:cNvPr id="25607" name="Rectangle 7"/>
          <p:cNvSpPr>
            <a:spLocks noChangeArrowheads="1"/>
          </p:cNvSpPr>
          <p:nvPr/>
        </p:nvSpPr>
        <p:spPr bwMode="auto">
          <a:xfrm>
            <a:off x="1752600" y="533400"/>
            <a:ext cx="6937375" cy="644525"/>
          </a:xfrm>
          <a:prstGeom prst="rect">
            <a:avLst/>
          </a:prstGeom>
          <a:solidFill>
            <a:schemeClr val="bg1"/>
          </a:solidFill>
          <a:ln w="9525">
            <a:noFill/>
            <a:miter lim="800000"/>
            <a:headEnd/>
            <a:tailEnd/>
          </a:ln>
        </p:spPr>
        <p:txBody>
          <a:bodyPr/>
          <a:lstStyle/>
          <a:p>
            <a:endParaRPr lang="en-GB"/>
          </a:p>
        </p:txBody>
      </p:sp>
      <p:sp>
        <p:nvSpPr>
          <p:cNvPr id="25608" name="Rectangle 8"/>
          <p:cNvSpPr>
            <a:spLocks noChangeArrowheads="1"/>
          </p:cNvSpPr>
          <p:nvPr/>
        </p:nvSpPr>
        <p:spPr bwMode="auto">
          <a:xfrm>
            <a:off x="2273300" y="600075"/>
            <a:ext cx="5257800" cy="549275"/>
          </a:xfrm>
          <a:prstGeom prst="rect">
            <a:avLst/>
          </a:prstGeom>
          <a:solidFill>
            <a:schemeClr val="bg1"/>
          </a:solidFill>
          <a:ln w="9525">
            <a:noFill/>
            <a:miter lim="800000"/>
            <a:headEnd/>
            <a:tailEnd/>
          </a:ln>
        </p:spPr>
        <p:txBody>
          <a:bodyPr wrap="none" lIns="0" tIns="0" rIns="0" bIns="0">
            <a:spAutoFit/>
          </a:bodyPr>
          <a:lstStyle/>
          <a:p>
            <a:r>
              <a:rPr lang="en-US" sz="3600" b="1">
                <a:solidFill>
                  <a:srgbClr val="000000"/>
                </a:solidFill>
              </a:rPr>
              <a:t> EUGENICIST THINKING</a:t>
            </a:r>
            <a:endParaRPr lang="en-US"/>
          </a:p>
        </p:txBody>
      </p:sp>
      <p:sp>
        <p:nvSpPr>
          <p:cNvPr id="25609" name="Rectangle 9"/>
          <p:cNvSpPr>
            <a:spLocks noChangeArrowheads="1"/>
          </p:cNvSpPr>
          <p:nvPr/>
        </p:nvSpPr>
        <p:spPr bwMode="auto">
          <a:xfrm>
            <a:off x="-3175" y="1484313"/>
            <a:ext cx="9147175" cy="2016125"/>
          </a:xfrm>
          <a:prstGeom prst="rect">
            <a:avLst/>
          </a:prstGeom>
          <a:noFill/>
          <a:ln w="9525">
            <a:noFill/>
            <a:miter lim="800000"/>
            <a:headEnd/>
            <a:tailEnd/>
          </a:ln>
        </p:spPr>
        <p:txBody>
          <a:bodyPr/>
          <a:lstStyle/>
          <a:p>
            <a:endParaRPr lang="en-GB"/>
          </a:p>
        </p:txBody>
      </p:sp>
      <p:sp>
        <p:nvSpPr>
          <p:cNvPr id="25630" name="Rectangle 30"/>
          <p:cNvSpPr>
            <a:spLocks noChangeArrowheads="1"/>
          </p:cNvSpPr>
          <p:nvPr/>
        </p:nvSpPr>
        <p:spPr bwMode="auto">
          <a:xfrm>
            <a:off x="2916238" y="2997200"/>
            <a:ext cx="0" cy="274638"/>
          </a:xfrm>
          <a:prstGeom prst="rect">
            <a:avLst/>
          </a:prstGeom>
          <a:noFill/>
          <a:ln w="9525">
            <a:noFill/>
            <a:miter lim="800000"/>
            <a:headEnd/>
            <a:tailEnd/>
          </a:ln>
        </p:spPr>
        <p:txBody>
          <a:bodyPr wrap="none" lIns="0" tIns="0" rIns="0" bIns="0">
            <a:spAutoFit/>
          </a:bodyPr>
          <a:lstStyle/>
          <a:p>
            <a:endParaRPr lang="en-US"/>
          </a:p>
        </p:txBody>
      </p:sp>
      <p:sp>
        <p:nvSpPr>
          <p:cNvPr id="25633" name="Rectangle 33"/>
          <p:cNvSpPr>
            <a:spLocks noChangeArrowheads="1"/>
          </p:cNvSpPr>
          <p:nvPr/>
        </p:nvSpPr>
        <p:spPr bwMode="auto">
          <a:xfrm>
            <a:off x="0" y="3394075"/>
            <a:ext cx="9147175" cy="2476500"/>
          </a:xfrm>
          <a:prstGeom prst="rect">
            <a:avLst/>
          </a:prstGeom>
          <a:noFill/>
          <a:ln w="9525">
            <a:noFill/>
            <a:miter lim="800000"/>
            <a:headEnd/>
            <a:tailEnd/>
          </a:ln>
        </p:spPr>
        <p:txBody>
          <a:bodyPr/>
          <a:lstStyle/>
          <a:p>
            <a:endParaRPr lang="en-GB"/>
          </a:p>
        </p:txBody>
      </p:sp>
      <p:sp>
        <p:nvSpPr>
          <p:cNvPr id="25641" name="Rectangle 41"/>
          <p:cNvSpPr>
            <a:spLocks noChangeArrowheads="1"/>
          </p:cNvSpPr>
          <p:nvPr/>
        </p:nvSpPr>
        <p:spPr bwMode="auto">
          <a:xfrm>
            <a:off x="4857750" y="5451475"/>
            <a:ext cx="0" cy="274638"/>
          </a:xfrm>
          <a:prstGeom prst="rect">
            <a:avLst/>
          </a:prstGeom>
          <a:noFill/>
          <a:ln w="9525">
            <a:noFill/>
            <a:miter lim="800000"/>
            <a:headEnd/>
            <a:tailEnd/>
          </a:ln>
        </p:spPr>
        <p:txBody>
          <a:bodyPr wrap="none" lIns="0" tIns="0" rIns="0" bIns="0">
            <a:spAutoFit/>
          </a:bodyPr>
          <a:lstStyle/>
          <a:p>
            <a:endParaRPr lang="en-US"/>
          </a:p>
        </p:txBody>
      </p:sp>
      <p:sp>
        <p:nvSpPr>
          <p:cNvPr id="25642" name="Rectangle 42"/>
          <p:cNvSpPr>
            <a:spLocks noChangeArrowheads="1"/>
          </p:cNvSpPr>
          <p:nvPr/>
        </p:nvSpPr>
        <p:spPr bwMode="auto">
          <a:xfrm>
            <a:off x="0" y="5867400"/>
            <a:ext cx="9147175" cy="844550"/>
          </a:xfrm>
          <a:prstGeom prst="rect">
            <a:avLst/>
          </a:prstGeom>
          <a:noFill/>
          <a:ln w="9525">
            <a:noFill/>
            <a:miter lim="800000"/>
            <a:headEnd/>
            <a:tailEnd/>
          </a:ln>
        </p:spPr>
        <p:txBody>
          <a:bodyPr/>
          <a:lstStyle/>
          <a:p>
            <a:endParaRPr lang="en-GB"/>
          </a:p>
        </p:txBody>
      </p:sp>
      <p:sp>
        <p:nvSpPr>
          <p:cNvPr id="25646" name="Text Box 46"/>
          <p:cNvSpPr txBox="1">
            <a:spLocks noChangeArrowheads="1"/>
          </p:cNvSpPr>
          <p:nvPr/>
        </p:nvSpPr>
        <p:spPr bwMode="auto">
          <a:xfrm>
            <a:off x="3851275" y="1341438"/>
            <a:ext cx="5041900" cy="4893647"/>
          </a:xfrm>
          <a:prstGeom prst="rect">
            <a:avLst/>
          </a:prstGeom>
          <a:noFill/>
          <a:ln w="9525">
            <a:noFill/>
            <a:miter lim="800000"/>
            <a:headEnd/>
            <a:tailEnd/>
          </a:ln>
          <a:effectLst/>
        </p:spPr>
        <p:txBody>
          <a:bodyPr>
            <a:spAutoFit/>
          </a:bodyPr>
          <a:lstStyle/>
          <a:p>
            <a:pPr>
              <a:spcBef>
                <a:spcPct val="50000"/>
              </a:spcBef>
            </a:pPr>
            <a:r>
              <a:rPr lang="en-GB" sz="2400" b="1" dirty="0"/>
              <a:t>“The unnatural and increasingly rapid growth of the feebleminded classes, coupled with a steady restriction among all the thrifty, energetic and superior stocks constitutes a race danger. I feel that the source from which the stream of madness is fed should be cut off and sealed up before another year has passed</a:t>
            </a:r>
            <a:r>
              <a:rPr lang="en-GB" sz="2400" b="1" dirty="0" smtClean="0"/>
              <a:t>.”</a:t>
            </a:r>
          </a:p>
          <a:p>
            <a:pPr>
              <a:spcBef>
                <a:spcPct val="50000"/>
              </a:spcBef>
            </a:pPr>
            <a:endParaRPr lang="en-GB" sz="2400" b="1" dirty="0"/>
          </a:p>
          <a:p>
            <a:pPr>
              <a:spcBef>
                <a:spcPct val="50000"/>
              </a:spcBef>
            </a:pPr>
            <a:r>
              <a:rPr lang="en-GB" sz="2400" dirty="0"/>
              <a:t> </a:t>
            </a:r>
            <a:r>
              <a:rPr lang="en-GB" sz="2400" b="1" dirty="0"/>
              <a:t>Winston Churchill MP</a:t>
            </a:r>
            <a:r>
              <a:rPr lang="en-GB" sz="2400" dirty="0"/>
              <a:t>, Home Secretary </a:t>
            </a:r>
            <a:r>
              <a:rPr lang="en-GB" sz="2400" dirty="0" smtClean="0"/>
              <a:t>1913 -Mental </a:t>
            </a:r>
            <a:r>
              <a:rPr lang="en-GB" sz="2400" dirty="0"/>
              <a:t>Deficiency </a:t>
            </a:r>
            <a:r>
              <a:rPr lang="en-GB" sz="2400" dirty="0" smtClean="0"/>
              <a:t>Act</a:t>
            </a:r>
            <a:endParaRPr lang="en-GB" sz="2400" dirty="0"/>
          </a:p>
        </p:txBody>
      </p:sp>
      <p:pic>
        <p:nvPicPr>
          <p:cNvPr id="25647" name="Picture 47" descr="WC"/>
          <p:cNvPicPr>
            <a:picLocks noChangeAspect="1" noChangeArrowheads="1"/>
          </p:cNvPicPr>
          <p:nvPr/>
        </p:nvPicPr>
        <p:blipFill>
          <a:blip r:embed="rId2" cstate="print"/>
          <a:srcRect/>
          <a:stretch>
            <a:fillRect/>
          </a:stretch>
        </p:blipFill>
        <p:spPr bwMode="auto">
          <a:xfrm>
            <a:off x="0" y="1628775"/>
            <a:ext cx="3625850" cy="4752975"/>
          </a:xfrm>
          <a:prstGeom prst="rect">
            <a:avLst/>
          </a:prstGeom>
          <a:noFill/>
        </p:spPr>
      </p:pic>
      <p:pic>
        <p:nvPicPr>
          <p:cNvPr id="15" name="Picture 2" descr="S:\Shared\Disability History Month\UKDHM General\Logo - Strapline - Banner images\Yellow circle Black Triange Logo.jpg"/>
          <p:cNvPicPr>
            <a:picLocks noChangeAspect="1" noChangeArrowheads="1"/>
          </p:cNvPicPr>
          <p:nvPr/>
        </p:nvPicPr>
        <p:blipFill>
          <a:blip r:embed="rId3" cstate="print"/>
          <a:srcRect/>
          <a:stretch>
            <a:fillRect/>
          </a:stretch>
        </p:blipFill>
        <p:spPr bwMode="auto">
          <a:xfrm>
            <a:off x="7452320" y="0"/>
            <a:ext cx="1375792" cy="1375792"/>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4"/>
          <p:cNvSpPr>
            <a:spLocks noChangeArrowheads="1"/>
          </p:cNvSpPr>
          <p:nvPr/>
        </p:nvSpPr>
        <p:spPr bwMode="auto">
          <a:xfrm>
            <a:off x="1763713" y="0"/>
            <a:ext cx="7140575" cy="1323975"/>
          </a:xfrm>
          <a:prstGeom prst="rect">
            <a:avLst/>
          </a:prstGeom>
          <a:gradFill rotWithShape="1">
            <a:gsLst>
              <a:gs pos="0">
                <a:srgbClr val="FFFFCC"/>
              </a:gs>
              <a:gs pos="100000">
                <a:schemeClr val="accent1"/>
              </a:gs>
            </a:gsLst>
            <a:lin ang="5400000" scaled="1"/>
          </a:gradFill>
          <a:ln w="9525">
            <a:solidFill>
              <a:srgbClr val="000000"/>
            </a:solidFill>
            <a:miter lim="800000"/>
            <a:headEnd/>
            <a:tailEnd/>
          </a:ln>
        </p:spPr>
        <p:txBody>
          <a:bodyPr/>
          <a:lstStyle/>
          <a:p>
            <a:r>
              <a:rPr lang="en-GB" sz="3600" dirty="0"/>
              <a:t>Eugenicist Thinking </a:t>
            </a:r>
            <a:r>
              <a:rPr lang="en-GB" sz="3600" dirty="0" smtClean="0"/>
              <a:t> </a:t>
            </a:r>
            <a:endParaRPr lang="en-GB" sz="3600" dirty="0"/>
          </a:p>
        </p:txBody>
      </p:sp>
      <p:pic>
        <p:nvPicPr>
          <p:cNvPr id="50183" name="Picture 7" descr="Lawrence David Herbert ( DH Lawrence)Biography, picture and poems"/>
          <p:cNvPicPr>
            <a:picLocks noChangeAspect="1" noChangeArrowheads="1"/>
          </p:cNvPicPr>
          <p:nvPr/>
        </p:nvPicPr>
        <p:blipFill>
          <a:blip r:embed="rId2" cstate="print"/>
          <a:srcRect/>
          <a:stretch>
            <a:fillRect/>
          </a:stretch>
        </p:blipFill>
        <p:spPr bwMode="auto">
          <a:xfrm>
            <a:off x="539552" y="1484784"/>
            <a:ext cx="1767754" cy="3888433"/>
          </a:xfrm>
          <a:prstGeom prst="rect">
            <a:avLst/>
          </a:prstGeom>
          <a:noFill/>
          <a:ln w="9525">
            <a:solidFill>
              <a:schemeClr val="tx1"/>
            </a:solidFill>
            <a:miter lim="800000"/>
            <a:headEnd/>
            <a:tailEnd/>
          </a:ln>
        </p:spPr>
      </p:pic>
      <p:sp>
        <p:nvSpPr>
          <p:cNvPr id="50196" name="Text Box 20"/>
          <p:cNvSpPr txBox="1">
            <a:spLocks noChangeArrowheads="1"/>
          </p:cNvSpPr>
          <p:nvPr/>
        </p:nvSpPr>
        <p:spPr bwMode="auto">
          <a:xfrm>
            <a:off x="2916238" y="1341438"/>
            <a:ext cx="6227762" cy="3908762"/>
          </a:xfrm>
          <a:prstGeom prst="rect">
            <a:avLst/>
          </a:prstGeom>
          <a:gradFill rotWithShape="1">
            <a:gsLst>
              <a:gs pos="0">
                <a:srgbClr val="FFFFCC"/>
              </a:gs>
              <a:gs pos="50000">
                <a:schemeClr val="accent1"/>
              </a:gs>
              <a:gs pos="100000">
                <a:srgbClr val="FFFFCC"/>
              </a:gs>
            </a:gsLst>
            <a:lin ang="5400000" scaled="1"/>
          </a:gradFill>
          <a:ln w="9525">
            <a:solidFill>
              <a:schemeClr val="tx1"/>
            </a:solidFill>
            <a:miter lim="800000"/>
            <a:headEnd/>
            <a:tailEnd/>
          </a:ln>
          <a:effectLst/>
        </p:spPr>
        <p:txBody>
          <a:bodyPr wrap="square">
            <a:spAutoFit/>
          </a:bodyPr>
          <a:lstStyle/>
          <a:p>
            <a:r>
              <a:rPr lang="en-GB" sz="2400" b="1" dirty="0"/>
              <a:t>“If I had my way, I would build a lethal chamber as big as the Crystal Palace, with a military band playing softly, and a cinematograph working brightly; then I’d go out in the black streets and the main streets and bring them all in, the sick, the halt and the maimed; I would lead them gently, and they would smile me a weary thanks; and the band would softly bubble out the ‘Hallelujah Chorus’.”</a:t>
            </a:r>
          </a:p>
          <a:p>
            <a:r>
              <a:rPr lang="en-GB" sz="3200" dirty="0"/>
              <a:t>D.H. Lawrence, </a:t>
            </a:r>
            <a:r>
              <a:rPr lang="en-GB" sz="3200" dirty="0" smtClean="0"/>
              <a:t>1908 </a:t>
            </a:r>
            <a:endParaRPr lang="en-GB" sz="3200" dirty="0"/>
          </a:p>
        </p:txBody>
      </p:sp>
      <p:pic>
        <p:nvPicPr>
          <p:cNvPr id="6" name="Picture 2" descr="S:\Shared\Disability History Month\UKDHM General\Logo - Strapline - Banner images\Yellow circle Black Triange Logo.jpg"/>
          <p:cNvPicPr>
            <a:picLocks noChangeAspect="1" noChangeArrowheads="1"/>
          </p:cNvPicPr>
          <p:nvPr/>
        </p:nvPicPr>
        <p:blipFill>
          <a:blip r:embed="rId3" cstate="print"/>
          <a:srcRect/>
          <a:stretch>
            <a:fillRect/>
          </a:stretch>
        </p:blipFill>
        <p:spPr bwMode="auto">
          <a:xfrm>
            <a:off x="0" y="0"/>
            <a:ext cx="1375792" cy="1375792"/>
          </a:xfrm>
          <a:prstGeom prst="rect">
            <a:avLst/>
          </a:prstGeom>
          <a:noFill/>
        </p:spPr>
      </p:pic>
      <p:sp>
        <p:nvSpPr>
          <p:cNvPr id="7" name="TextBox 6"/>
          <p:cNvSpPr txBox="1"/>
          <p:nvPr/>
        </p:nvSpPr>
        <p:spPr>
          <a:xfrm>
            <a:off x="251520" y="5589240"/>
            <a:ext cx="8892480" cy="738664"/>
          </a:xfrm>
          <a:prstGeom prst="rect">
            <a:avLst/>
          </a:prstGeom>
          <a:noFill/>
        </p:spPr>
        <p:txBody>
          <a:bodyPr wrap="square" rtlCol="0">
            <a:spAutoFit/>
          </a:bodyPr>
          <a:lstStyle/>
          <a:p>
            <a:r>
              <a:rPr lang="en-GB" sz="2100" b="1" dirty="0" smtClean="0"/>
              <a:t>Other </a:t>
            </a:r>
            <a:r>
              <a:rPr lang="en-GB" sz="2100" b="1" dirty="0" smtClean="0"/>
              <a:t>authors </a:t>
            </a:r>
            <a:r>
              <a:rPr lang="en-GB" sz="2100" b="1" dirty="0" smtClean="0"/>
              <a:t>shared these </a:t>
            </a:r>
            <a:r>
              <a:rPr lang="en-GB" sz="2100" b="1" dirty="0" smtClean="0"/>
              <a:t>views: </a:t>
            </a:r>
            <a:r>
              <a:rPr lang="en-GB" sz="2100" b="1" dirty="0" smtClean="0"/>
              <a:t>H.G. Wells, Aldous Huxley, Bernard Shaw, Sidney and Beatrice Webb, John Maynard Keynes, William </a:t>
            </a:r>
            <a:r>
              <a:rPr lang="en-GB" sz="2100" b="1" dirty="0" smtClean="0"/>
              <a:t>Beveridge. </a:t>
            </a:r>
            <a:endParaRPr lang="en-GB" sz="21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0183"/>
                                        </p:tgtEl>
                                        <p:attrNameLst>
                                          <p:attrName>style.visibility</p:attrName>
                                        </p:attrNameLst>
                                      </p:cBhvr>
                                      <p:to>
                                        <p:strVal val="visible"/>
                                      </p:to>
                                    </p:set>
                                    <p:anim calcmode="lin" valueType="num">
                                      <p:cBhvr additive="base">
                                        <p:cTn id="7" dur="500" fill="hold"/>
                                        <p:tgtEl>
                                          <p:spTgt spid="50183"/>
                                        </p:tgtEl>
                                        <p:attrNameLst>
                                          <p:attrName>ppt_x</p:attrName>
                                        </p:attrNameLst>
                                      </p:cBhvr>
                                      <p:tavLst>
                                        <p:tav tm="0">
                                          <p:val>
                                            <p:strVal val="#ppt_x"/>
                                          </p:val>
                                        </p:tav>
                                        <p:tav tm="100000">
                                          <p:val>
                                            <p:strVal val="#ppt_x"/>
                                          </p:val>
                                        </p:tav>
                                      </p:tavLst>
                                    </p:anim>
                                    <p:anim calcmode="lin" valueType="num">
                                      <p:cBhvr additive="base">
                                        <p:cTn id="8" dur="500" fill="hold"/>
                                        <p:tgtEl>
                                          <p:spTgt spid="5018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0196"/>
                                        </p:tgtEl>
                                        <p:attrNameLst>
                                          <p:attrName>style.visibility</p:attrName>
                                        </p:attrNameLst>
                                      </p:cBhvr>
                                      <p:to>
                                        <p:strVal val="visible"/>
                                      </p:to>
                                    </p:set>
                                    <p:anim calcmode="lin" valueType="num">
                                      <p:cBhvr additive="base">
                                        <p:cTn id="13" dur="500" fill="hold"/>
                                        <p:tgtEl>
                                          <p:spTgt spid="50196"/>
                                        </p:tgtEl>
                                        <p:attrNameLst>
                                          <p:attrName>ppt_x</p:attrName>
                                        </p:attrNameLst>
                                      </p:cBhvr>
                                      <p:tavLst>
                                        <p:tav tm="0">
                                          <p:val>
                                            <p:strVal val="#ppt_x"/>
                                          </p:val>
                                        </p:tav>
                                        <p:tav tm="100000">
                                          <p:val>
                                            <p:strVal val="#ppt_x"/>
                                          </p:val>
                                        </p:tav>
                                      </p:tavLst>
                                    </p:anim>
                                    <p:anim calcmode="lin" valueType="num">
                                      <p:cBhvr additive="base">
                                        <p:cTn id="14" dur="500" fill="hold"/>
                                        <p:tgtEl>
                                          <p:spTgt spid="5019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9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4" descr="Image result for Theatre Whose Life is it Anyway"/>
          <p:cNvPicPr>
            <a:picLocks noChangeAspect="1" noChangeArrowheads="1"/>
          </p:cNvPicPr>
          <p:nvPr/>
        </p:nvPicPr>
        <p:blipFill>
          <a:blip r:embed="rId2" cstate="print"/>
          <a:srcRect/>
          <a:stretch>
            <a:fillRect/>
          </a:stretch>
        </p:blipFill>
        <p:spPr bwMode="auto">
          <a:xfrm>
            <a:off x="0" y="836712"/>
            <a:ext cx="3623436" cy="2564904"/>
          </a:xfrm>
          <a:prstGeom prst="rect">
            <a:avLst/>
          </a:prstGeom>
          <a:noFill/>
        </p:spPr>
      </p:pic>
      <p:sp>
        <p:nvSpPr>
          <p:cNvPr id="20482" name="AutoShape 2" descr="Image result for Euthanasia the Musica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0484" name="AutoShape 4" descr="Image result for Euthanasia the Musica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20486" name="Picture 6" descr="Image result for Euthanasia the Musical"/>
          <p:cNvPicPr>
            <a:picLocks noChangeAspect="1" noChangeArrowheads="1"/>
          </p:cNvPicPr>
          <p:nvPr/>
        </p:nvPicPr>
        <p:blipFill>
          <a:blip r:embed="rId3" cstate="print"/>
          <a:srcRect/>
          <a:stretch>
            <a:fillRect/>
          </a:stretch>
        </p:blipFill>
        <p:spPr bwMode="auto">
          <a:xfrm>
            <a:off x="323528" y="3933056"/>
            <a:ext cx="3397697" cy="2304256"/>
          </a:xfrm>
          <a:prstGeom prst="rect">
            <a:avLst/>
          </a:prstGeom>
          <a:noFill/>
        </p:spPr>
      </p:pic>
      <p:sp>
        <p:nvSpPr>
          <p:cNvPr id="6" name="TextBox 5"/>
          <p:cNvSpPr txBox="1"/>
          <p:nvPr/>
        </p:nvSpPr>
        <p:spPr>
          <a:xfrm>
            <a:off x="251520" y="6309320"/>
            <a:ext cx="4536504" cy="461665"/>
          </a:xfrm>
          <a:prstGeom prst="rect">
            <a:avLst/>
          </a:prstGeom>
          <a:noFill/>
        </p:spPr>
        <p:txBody>
          <a:bodyPr wrap="square" rtlCol="0">
            <a:spAutoFit/>
          </a:bodyPr>
          <a:lstStyle/>
          <a:p>
            <a:r>
              <a:rPr lang="en-GB" sz="2400" b="1" dirty="0" smtClean="0"/>
              <a:t>Assisted Suicide the Musical</a:t>
            </a:r>
            <a:endParaRPr lang="en-GB" sz="2400" b="1" dirty="0"/>
          </a:p>
        </p:txBody>
      </p:sp>
      <p:pic>
        <p:nvPicPr>
          <p:cNvPr id="20488" name="Picture 8" descr="Image result for Euthanasia the Musical"/>
          <p:cNvPicPr>
            <a:picLocks noChangeAspect="1" noChangeArrowheads="1"/>
          </p:cNvPicPr>
          <p:nvPr/>
        </p:nvPicPr>
        <p:blipFill>
          <a:blip r:embed="rId4" cstate="print"/>
          <a:srcRect/>
          <a:stretch>
            <a:fillRect/>
          </a:stretch>
        </p:blipFill>
        <p:spPr bwMode="auto">
          <a:xfrm>
            <a:off x="4716016" y="3861048"/>
            <a:ext cx="4144155" cy="2808312"/>
          </a:xfrm>
          <a:prstGeom prst="rect">
            <a:avLst/>
          </a:prstGeom>
          <a:noFill/>
        </p:spPr>
      </p:pic>
      <p:pic>
        <p:nvPicPr>
          <p:cNvPr id="20490" name="Picture 10" descr="Image result for you before me"/>
          <p:cNvPicPr>
            <a:picLocks noChangeAspect="1" noChangeArrowheads="1"/>
          </p:cNvPicPr>
          <p:nvPr/>
        </p:nvPicPr>
        <p:blipFill>
          <a:blip r:embed="rId5" cstate="print"/>
          <a:srcRect/>
          <a:stretch>
            <a:fillRect/>
          </a:stretch>
        </p:blipFill>
        <p:spPr bwMode="auto">
          <a:xfrm>
            <a:off x="5446778" y="1052736"/>
            <a:ext cx="3697222" cy="2304256"/>
          </a:xfrm>
          <a:prstGeom prst="rect">
            <a:avLst/>
          </a:prstGeom>
          <a:noFill/>
        </p:spPr>
      </p:pic>
      <p:pic>
        <p:nvPicPr>
          <p:cNvPr id="20492" name="Picture 12" descr="Image result for you before me"/>
          <p:cNvPicPr>
            <a:picLocks noChangeAspect="1" noChangeArrowheads="1"/>
          </p:cNvPicPr>
          <p:nvPr/>
        </p:nvPicPr>
        <p:blipFill>
          <a:blip r:embed="rId6" cstate="print"/>
          <a:srcRect/>
          <a:stretch>
            <a:fillRect/>
          </a:stretch>
        </p:blipFill>
        <p:spPr bwMode="auto">
          <a:xfrm>
            <a:off x="3707904" y="908720"/>
            <a:ext cx="1714500" cy="2628900"/>
          </a:xfrm>
          <a:prstGeom prst="rect">
            <a:avLst/>
          </a:prstGeom>
          <a:noFill/>
        </p:spPr>
      </p:pic>
      <p:sp>
        <p:nvSpPr>
          <p:cNvPr id="10" name="TextBox 9"/>
          <p:cNvSpPr txBox="1"/>
          <p:nvPr/>
        </p:nvSpPr>
        <p:spPr>
          <a:xfrm>
            <a:off x="395536" y="0"/>
            <a:ext cx="8352928" cy="523220"/>
          </a:xfrm>
          <a:prstGeom prst="rect">
            <a:avLst/>
          </a:prstGeom>
          <a:noFill/>
        </p:spPr>
        <p:txBody>
          <a:bodyPr wrap="square" rtlCol="0">
            <a:spAutoFit/>
          </a:bodyPr>
          <a:lstStyle/>
          <a:p>
            <a:r>
              <a:rPr lang="en-GB" sz="2800" b="1" dirty="0" smtClean="0"/>
              <a:t>Are Disabled People’s Lives Valued Today?</a:t>
            </a:r>
            <a:endParaRPr lang="en-GB" sz="2800" b="1" dirty="0"/>
          </a:p>
        </p:txBody>
      </p:sp>
      <p:pic>
        <p:nvPicPr>
          <p:cNvPr id="11" name="Picture 2" descr="S:\Shared\Disability History Month\UKDHM General\Logo - Strapline - Banner images\Yellow circle Black Triange Logo.jpg"/>
          <p:cNvPicPr>
            <a:picLocks noChangeAspect="1" noChangeArrowheads="1"/>
          </p:cNvPicPr>
          <p:nvPr/>
        </p:nvPicPr>
        <p:blipFill>
          <a:blip r:embed="rId7" cstate="print"/>
          <a:srcRect/>
          <a:stretch>
            <a:fillRect/>
          </a:stretch>
        </p:blipFill>
        <p:spPr bwMode="auto">
          <a:xfrm>
            <a:off x="8028384" y="0"/>
            <a:ext cx="871736" cy="871736"/>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648"/>
            <a:ext cx="8229600" cy="922114"/>
          </a:xfrm>
        </p:spPr>
        <p:txBody>
          <a:bodyPr/>
          <a:lstStyle/>
          <a:p>
            <a:r>
              <a:rPr lang="en-GB" dirty="0" smtClean="0"/>
              <a:t>Are You a Disability Flat Earther?</a:t>
            </a:r>
            <a:endParaRPr lang="en-GB" dirty="0"/>
          </a:p>
        </p:txBody>
      </p:sp>
      <p:pic>
        <p:nvPicPr>
          <p:cNvPr id="3" name="Picture 7" descr="~AUT0025"/>
          <p:cNvPicPr>
            <a:picLocks noChangeAspect="1" noChangeArrowheads="1"/>
          </p:cNvPicPr>
          <p:nvPr/>
        </p:nvPicPr>
        <p:blipFill>
          <a:blip r:embed="rId2" cstate="print"/>
          <a:srcRect/>
          <a:stretch>
            <a:fillRect/>
          </a:stretch>
        </p:blipFill>
        <p:spPr bwMode="auto">
          <a:xfrm>
            <a:off x="6516216" y="1268760"/>
            <a:ext cx="2106960" cy="1487787"/>
          </a:xfrm>
          <a:prstGeom prst="rect">
            <a:avLst/>
          </a:prstGeom>
          <a:noFill/>
          <a:ln w="9525">
            <a:noFill/>
            <a:miter lim="800000"/>
            <a:headEnd/>
            <a:tailEnd/>
          </a:ln>
        </p:spPr>
      </p:pic>
      <p:pic>
        <p:nvPicPr>
          <p:cNvPr id="31746" name="Picture 2" descr="flat earth"/>
          <p:cNvPicPr>
            <a:picLocks noChangeAspect="1" noChangeArrowheads="1"/>
          </p:cNvPicPr>
          <p:nvPr/>
        </p:nvPicPr>
        <p:blipFill>
          <a:blip r:embed="rId3" cstate="print"/>
          <a:srcRect/>
          <a:stretch>
            <a:fillRect/>
          </a:stretch>
        </p:blipFill>
        <p:spPr bwMode="auto">
          <a:xfrm>
            <a:off x="2267744" y="1124744"/>
            <a:ext cx="3932212" cy="1640295"/>
          </a:xfrm>
          <a:prstGeom prst="rect">
            <a:avLst/>
          </a:prstGeom>
          <a:noFill/>
        </p:spPr>
      </p:pic>
      <p:pic>
        <p:nvPicPr>
          <p:cNvPr id="31748" name="Picture 4" descr="Image result for medical model of disability"/>
          <p:cNvPicPr>
            <a:picLocks noChangeAspect="1" noChangeArrowheads="1"/>
          </p:cNvPicPr>
          <p:nvPr/>
        </p:nvPicPr>
        <p:blipFill>
          <a:blip r:embed="rId4" cstate="print"/>
          <a:srcRect/>
          <a:stretch>
            <a:fillRect/>
          </a:stretch>
        </p:blipFill>
        <p:spPr bwMode="auto">
          <a:xfrm>
            <a:off x="0" y="4149080"/>
            <a:ext cx="4167336" cy="2424001"/>
          </a:xfrm>
          <a:prstGeom prst="rect">
            <a:avLst/>
          </a:prstGeom>
          <a:noFill/>
        </p:spPr>
      </p:pic>
      <p:pic>
        <p:nvPicPr>
          <p:cNvPr id="31750" name="Picture 6" descr="Image result for medical model of disability"/>
          <p:cNvPicPr>
            <a:picLocks noChangeAspect="1" noChangeArrowheads="1"/>
          </p:cNvPicPr>
          <p:nvPr/>
        </p:nvPicPr>
        <p:blipFill>
          <a:blip r:embed="rId5" cstate="print"/>
          <a:srcRect/>
          <a:stretch>
            <a:fillRect/>
          </a:stretch>
        </p:blipFill>
        <p:spPr bwMode="auto">
          <a:xfrm>
            <a:off x="4742217" y="4221088"/>
            <a:ext cx="4401783" cy="2413645"/>
          </a:xfrm>
          <a:prstGeom prst="rect">
            <a:avLst/>
          </a:prstGeom>
          <a:noFill/>
        </p:spPr>
      </p:pic>
      <p:sp>
        <p:nvSpPr>
          <p:cNvPr id="31754" name="AutoShape 10" descr="Image result for label jars not people post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31756" name="Picture 12" descr="Image result for label jars not people poster"/>
          <p:cNvPicPr>
            <a:picLocks noChangeAspect="1" noChangeArrowheads="1"/>
          </p:cNvPicPr>
          <p:nvPr/>
        </p:nvPicPr>
        <p:blipFill>
          <a:blip r:embed="rId6" cstate="print"/>
          <a:srcRect/>
          <a:stretch>
            <a:fillRect/>
          </a:stretch>
        </p:blipFill>
        <p:spPr bwMode="auto">
          <a:xfrm>
            <a:off x="0" y="1124744"/>
            <a:ext cx="1907704" cy="2510539"/>
          </a:xfrm>
          <a:prstGeom prst="rect">
            <a:avLst/>
          </a:prstGeom>
          <a:noFill/>
        </p:spPr>
      </p:pic>
      <p:sp>
        <p:nvSpPr>
          <p:cNvPr id="10" name="TextBox 9"/>
          <p:cNvSpPr txBox="1"/>
          <p:nvPr/>
        </p:nvSpPr>
        <p:spPr>
          <a:xfrm>
            <a:off x="2123728" y="2996952"/>
            <a:ext cx="6840760" cy="923330"/>
          </a:xfrm>
          <a:prstGeom prst="rect">
            <a:avLst/>
          </a:prstGeom>
          <a:noFill/>
        </p:spPr>
        <p:txBody>
          <a:bodyPr wrap="square" rtlCol="0">
            <a:spAutoFit/>
          </a:bodyPr>
          <a:lstStyle/>
          <a:p>
            <a:r>
              <a:rPr lang="en-GB" b="1" dirty="0" smtClean="0">
                <a:solidFill>
                  <a:srgbClr val="FF0000"/>
                </a:solidFill>
              </a:rPr>
              <a:t>Join the Paradigm Shift </a:t>
            </a:r>
          </a:p>
          <a:p>
            <a:r>
              <a:rPr lang="en-GB" b="1" dirty="0" smtClean="0">
                <a:solidFill>
                  <a:srgbClr val="FF0000"/>
                </a:solidFill>
              </a:rPr>
              <a:t>We are not objects but subjects in our own liberation.</a:t>
            </a:r>
          </a:p>
          <a:p>
            <a:r>
              <a:rPr lang="en-GB" b="1" dirty="0" smtClean="0">
                <a:solidFill>
                  <a:srgbClr val="FF0000"/>
                </a:solidFill>
              </a:rPr>
              <a:t>Be </a:t>
            </a:r>
            <a:r>
              <a:rPr lang="en-GB" b="1" dirty="0" smtClean="0">
                <a:solidFill>
                  <a:srgbClr val="FF0000"/>
                </a:solidFill>
              </a:rPr>
              <a:t>0ur</a:t>
            </a:r>
            <a:r>
              <a:rPr lang="en-GB" b="1" dirty="0" smtClean="0">
                <a:solidFill>
                  <a:srgbClr val="FF0000"/>
                </a:solidFill>
              </a:rPr>
              <a:t> </a:t>
            </a:r>
            <a:r>
              <a:rPr lang="en-GB" b="1" dirty="0" smtClean="0">
                <a:solidFill>
                  <a:srgbClr val="FF0000"/>
                </a:solidFill>
              </a:rPr>
              <a:t>Allies</a:t>
            </a:r>
            <a:endParaRPr lang="en-GB" b="1" dirty="0">
              <a:solidFill>
                <a:srgbClr val="FF0000"/>
              </a:solidFill>
            </a:endParaRPr>
          </a:p>
        </p:txBody>
      </p:sp>
      <p:pic>
        <p:nvPicPr>
          <p:cNvPr id="31758" name="Picture 14" descr="Image result for English Long stay mental deficiency hospitals women doing laundry"/>
          <p:cNvPicPr>
            <a:picLocks noChangeAspect="1" noChangeArrowheads="1"/>
          </p:cNvPicPr>
          <p:nvPr/>
        </p:nvPicPr>
        <p:blipFill>
          <a:blip r:embed="rId7" cstate="print"/>
          <a:srcRect/>
          <a:stretch>
            <a:fillRect/>
          </a:stretch>
        </p:blipFill>
        <p:spPr bwMode="auto">
          <a:xfrm>
            <a:off x="7524328" y="2852936"/>
            <a:ext cx="1298079" cy="1269487"/>
          </a:xfrm>
          <a:prstGeom prst="rect">
            <a:avLst/>
          </a:prstGeom>
          <a:noFill/>
        </p:spPr>
      </p:pic>
      <p:pic>
        <p:nvPicPr>
          <p:cNvPr id="12" name="Picture 2" descr="S:\Shared\Disability History Month\UKDHM General\Logo - Strapline - Banner images\Yellow circle Black Triange Logo.jpg"/>
          <p:cNvPicPr>
            <a:picLocks noChangeAspect="1" noChangeArrowheads="1"/>
          </p:cNvPicPr>
          <p:nvPr/>
        </p:nvPicPr>
        <p:blipFill>
          <a:blip r:embed="rId8" cstate="print"/>
          <a:srcRect/>
          <a:stretch>
            <a:fillRect/>
          </a:stretch>
        </p:blipFill>
        <p:spPr bwMode="auto">
          <a:xfrm>
            <a:off x="8128248" y="0"/>
            <a:ext cx="1015752" cy="101575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additive="base">
                                        <p:cTn id="7" dur="500" fill="hold"/>
                                        <p:tgtEl>
                                          <p:spTgt spid="31746"/>
                                        </p:tgtEl>
                                        <p:attrNameLst>
                                          <p:attrName>ppt_x</p:attrName>
                                        </p:attrNameLst>
                                      </p:cBhvr>
                                      <p:tavLst>
                                        <p:tav tm="0">
                                          <p:val>
                                            <p:strVal val="#ppt_x"/>
                                          </p:val>
                                        </p:tav>
                                        <p:tav tm="100000">
                                          <p:val>
                                            <p:strVal val="#ppt_x"/>
                                          </p:val>
                                        </p:tav>
                                      </p:tavLst>
                                    </p:anim>
                                    <p:anim calcmode="lin" valueType="num">
                                      <p:cBhvr additive="base">
                                        <p:cTn id="8" dur="500" fill="hold"/>
                                        <p:tgtEl>
                                          <p:spTgt spid="317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748"/>
                                        </p:tgtEl>
                                        <p:attrNameLst>
                                          <p:attrName>style.visibility</p:attrName>
                                        </p:attrNameLst>
                                      </p:cBhvr>
                                      <p:to>
                                        <p:strVal val="visible"/>
                                      </p:to>
                                    </p:set>
                                    <p:anim calcmode="lin" valueType="num">
                                      <p:cBhvr additive="base">
                                        <p:cTn id="13" dur="500" fill="hold"/>
                                        <p:tgtEl>
                                          <p:spTgt spid="31748"/>
                                        </p:tgtEl>
                                        <p:attrNameLst>
                                          <p:attrName>ppt_x</p:attrName>
                                        </p:attrNameLst>
                                      </p:cBhvr>
                                      <p:tavLst>
                                        <p:tav tm="0">
                                          <p:val>
                                            <p:strVal val="#ppt_x"/>
                                          </p:val>
                                        </p:tav>
                                        <p:tav tm="100000">
                                          <p:val>
                                            <p:strVal val="#ppt_x"/>
                                          </p:val>
                                        </p:tav>
                                      </p:tavLst>
                                    </p:anim>
                                    <p:anim calcmode="lin" valueType="num">
                                      <p:cBhvr additive="base">
                                        <p:cTn id="14" dur="500" fill="hold"/>
                                        <p:tgtEl>
                                          <p:spTgt spid="3174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1756"/>
                                        </p:tgtEl>
                                        <p:attrNameLst>
                                          <p:attrName>style.visibility</p:attrName>
                                        </p:attrNameLst>
                                      </p:cBhvr>
                                      <p:to>
                                        <p:strVal val="visible"/>
                                      </p:to>
                                    </p:set>
                                    <p:anim calcmode="lin" valueType="num">
                                      <p:cBhvr additive="base">
                                        <p:cTn id="19" dur="500" fill="hold"/>
                                        <p:tgtEl>
                                          <p:spTgt spid="31756"/>
                                        </p:tgtEl>
                                        <p:attrNameLst>
                                          <p:attrName>ppt_x</p:attrName>
                                        </p:attrNameLst>
                                      </p:cBhvr>
                                      <p:tavLst>
                                        <p:tav tm="0">
                                          <p:val>
                                            <p:strVal val="#ppt_x"/>
                                          </p:val>
                                        </p:tav>
                                        <p:tav tm="100000">
                                          <p:val>
                                            <p:strVal val="#ppt_x"/>
                                          </p:val>
                                        </p:tav>
                                      </p:tavLst>
                                    </p:anim>
                                    <p:anim calcmode="lin" valueType="num">
                                      <p:cBhvr additive="base">
                                        <p:cTn id="20" dur="500" fill="hold"/>
                                        <p:tgtEl>
                                          <p:spTgt spid="3175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1750"/>
                                        </p:tgtEl>
                                        <p:attrNameLst>
                                          <p:attrName>style.visibility</p:attrName>
                                        </p:attrNameLst>
                                      </p:cBhvr>
                                      <p:to>
                                        <p:strVal val="visible"/>
                                      </p:to>
                                    </p:set>
                                    <p:anim calcmode="lin" valueType="num">
                                      <p:cBhvr additive="base">
                                        <p:cTn id="31" dur="500" fill="hold"/>
                                        <p:tgtEl>
                                          <p:spTgt spid="31750"/>
                                        </p:tgtEl>
                                        <p:attrNameLst>
                                          <p:attrName>ppt_x</p:attrName>
                                        </p:attrNameLst>
                                      </p:cBhvr>
                                      <p:tavLst>
                                        <p:tav tm="0">
                                          <p:val>
                                            <p:strVal val="#ppt_x"/>
                                          </p:val>
                                        </p:tav>
                                        <p:tav tm="100000">
                                          <p:val>
                                            <p:strVal val="#ppt_x"/>
                                          </p:val>
                                        </p:tav>
                                      </p:tavLst>
                                    </p:anim>
                                    <p:anim calcmode="lin" valueType="num">
                                      <p:cBhvr additive="base">
                                        <p:cTn id="32" dur="500" fill="hold"/>
                                        <p:tgtEl>
                                          <p:spTgt spid="3175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s of the Dis/Difabled "/>
          <p:cNvPicPr>
            <a:picLocks noChangeAspect="1" noChangeArrowheads="1"/>
          </p:cNvPicPr>
          <p:nvPr/>
        </p:nvPicPr>
        <p:blipFill>
          <a:blip r:embed="rId2" cstate="print"/>
          <a:srcRect l="8671" t="34250" r="7768" b="21650"/>
          <a:stretch>
            <a:fillRect/>
          </a:stretch>
        </p:blipFill>
        <p:spPr bwMode="auto">
          <a:xfrm>
            <a:off x="0" y="3284984"/>
            <a:ext cx="8723255" cy="3456384"/>
          </a:xfrm>
          <a:prstGeom prst="rect">
            <a:avLst/>
          </a:prstGeom>
          <a:noFill/>
        </p:spPr>
      </p:pic>
      <p:pic>
        <p:nvPicPr>
          <p:cNvPr id="5" name="Picture 4"/>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9552" y="404664"/>
            <a:ext cx="3672408" cy="259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I:\DHM Historic Images\different sorts of benefit fraud.jpg"/>
          <p:cNvPicPr/>
          <p:nvPr/>
        </p:nvPicPr>
        <p:blipFill>
          <a:blip r:embed="rId4" cstate="print"/>
          <a:srcRect/>
          <a:stretch>
            <a:fillRect/>
          </a:stretch>
        </p:blipFill>
        <p:spPr bwMode="auto">
          <a:xfrm>
            <a:off x="4283968" y="332656"/>
            <a:ext cx="3456384" cy="2880320"/>
          </a:xfrm>
          <a:prstGeom prst="rect">
            <a:avLst/>
          </a:prstGeom>
          <a:noFill/>
          <a:ln w="9525">
            <a:noFill/>
            <a:miter lim="800000"/>
            <a:headEnd/>
            <a:tailEnd/>
          </a:ln>
        </p:spPr>
      </p:pic>
      <p:pic>
        <p:nvPicPr>
          <p:cNvPr id="8" name="Picture 2" descr="S:\Shared\Disability History Month\UKDHM General\Logo - Strapline - Banner images\Yellow circle Black Triange Logo.jpg"/>
          <p:cNvPicPr>
            <a:picLocks noChangeAspect="1" noChangeArrowheads="1"/>
          </p:cNvPicPr>
          <p:nvPr/>
        </p:nvPicPr>
        <p:blipFill>
          <a:blip r:embed="rId5" cstate="print"/>
          <a:srcRect/>
          <a:stretch>
            <a:fillRect/>
          </a:stretch>
        </p:blipFill>
        <p:spPr bwMode="auto">
          <a:xfrm>
            <a:off x="8128248" y="0"/>
            <a:ext cx="1015752" cy="1015752"/>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82"/>
            </a:gs>
            <a:gs pos="30000">
              <a:srgbClr val="66008F"/>
            </a:gs>
            <a:gs pos="64999">
              <a:srgbClr val="BA0066"/>
            </a:gs>
            <a:gs pos="89999">
              <a:srgbClr val="FF0000"/>
            </a:gs>
            <a:gs pos="100000">
              <a:srgbClr val="FF8200"/>
            </a:gs>
          </a:gsLst>
          <a:lin ang="5400000" scaled="0"/>
        </a:gra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691680" y="0"/>
            <a:ext cx="6372225" cy="1990725"/>
          </a:xfrm>
          <a:prstGeom prst="rect">
            <a:avLst/>
          </a:prstGeom>
          <a:noFill/>
          <a:ln w="9525">
            <a:noFill/>
            <a:miter lim="800000"/>
            <a:headEnd/>
            <a:tailEnd/>
          </a:ln>
        </p:spPr>
      </p:pic>
      <p:sp>
        <p:nvSpPr>
          <p:cNvPr id="9" name="TextBox 8"/>
          <p:cNvSpPr txBox="1"/>
          <p:nvPr/>
        </p:nvSpPr>
        <p:spPr>
          <a:xfrm>
            <a:off x="1331640" y="3501008"/>
            <a:ext cx="6480720" cy="2308324"/>
          </a:xfrm>
          <a:prstGeom prst="rect">
            <a:avLst/>
          </a:prstGeom>
          <a:noFill/>
        </p:spPr>
        <p:txBody>
          <a:bodyPr wrap="square" rtlCol="0">
            <a:spAutoFit/>
          </a:bodyPr>
          <a:lstStyle/>
          <a:p>
            <a:endParaRPr lang="en-GB" dirty="0"/>
          </a:p>
          <a:p>
            <a:r>
              <a:rPr lang="en-GB" dirty="0"/>
              <a:t> </a:t>
            </a:r>
            <a:r>
              <a:rPr lang="en-GB" dirty="0" smtClean="0"/>
              <a:t>                                     </a:t>
            </a:r>
            <a:r>
              <a:rPr lang="en-GB" sz="3600" b="1" dirty="0" smtClean="0"/>
              <a:t>Welcome </a:t>
            </a:r>
          </a:p>
          <a:p>
            <a:r>
              <a:rPr lang="en-GB" sz="3600" b="1" dirty="0" smtClean="0"/>
              <a:t>               From </a:t>
            </a:r>
            <a:r>
              <a:rPr lang="en-GB" sz="3600" b="1" dirty="0" err="1"/>
              <a:t>Jez</a:t>
            </a:r>
            <a:r>
              <a:rPr lang="en-GB" sz="3600" b="1" dirty="0"/>
              <a:t> Bond, </a:t>
            </a:r>
            <a:endParaRPr lang="en-GB" sz="3600" b="1" dirty="0" smtClean="0"/>
          </a:p>
          <a:p>
            <a:r>
              <a:rPr lang="en-GB" sz="3600" b="1" dirty="0" smtClean="0"/>
              <a:t>Artistic </a:t>
            </a:r>
            <a:r>
              <a:rPr lang="en-GB" sz="3600" b="1" dirty="0"/>
              <a:t>Director of Park Theatre </a:t>
            </a:r>
            <a:r>
              <a:rPr lang="en-GB" b="1" dirty="0"/>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GB" b="1" dirty="0" smtClean="0"/>
              <a:t>United Nations Convention on the Rights of People with Disabilities</a:t>
            </a:r>
          </a:p>
        </p:txBody>
      </p:sp>
      <p:pic>
        <p:nvPicPr>
          <p:cNvPr id="44035" name="Picture 14" descr="C:\Documents and Settings\rrieser\Local Settings\Temporary Internet Files\Content.IE5\IXKBSH82\MPj04372730000[1].jpg"/>
          <p:cNvPicPr>
            <a:picLocks noChangeAspect="1" noChangeArrowheads="1"/>
          </p:cNvPicPr>
          <p:nvPr/>
        </p:nvPicPr>
        <p:blipFill>
          <a:blip r:embed="rId2" cstate="print"/>
          <a:srcRect/>
          <a:stretch>
            <a:fillRect/>
          </a:stretch>
        </p:blipFill>
        <p:spPr bwMode="auto">
          <a:xfrm>
            <a:off x="0" y="1571625"/>
            <a:ext cx="3468688" cy="2778125"/>
          </a:xfrm>
          <a:prstGeom prst="rect">
            <a:avLst/>
          </a:prstGeom>
          <a:noFill/>
          <a:ln w="9525">
            <a:noFill/>
            <a:miter lim="800000"/>
            <a:headEnd/>
            <a:tailEnd/>
          </a:ln>
        </p:spPr>
      </p:pic>
      <p:sp>
        <p:nvSpPr>
          <p:cNvPr id="18" name="TextBox 17"/>
          <p:cNvSpPr txBox="1">
            <a:spLocks noChangeArrowheads="1"/>
          </p:cNvSpPr>
          <p:nvPr/>
        </p:nvSpPr>
        <p:spPr bwMode="auto">
          <a:xfrm>
            <a:off x="3500438" y="1484785"/>
            <a:ext cx="5464050" cy="4524315"/>
          </a:xfrm>
          <a:prstGeom prst="rect">
            <a:avLst/>
          </a:prstGeom>
          <a:noFill/>
          <a:ln w="9525">
            <a:noFill/>
            <a:miter lim="800000"/>
            <a:headEnd/>
            <a:tailEnd/>
          </a:ln>
        </p:spPr>
        <p:txBody>
          <a:bodyPr wrap="square">
            <a:spAutoFit/>
          </a:bodyPr>
          <a:lstStyle/>
          <a:p>
            <a:pPr>
              <a:lnSpc>
                <a:spcPct val="150000"/>
              </a:lnSpc>
              <a:buFont typeface="Arial" charset="0"/>
              <a:buChar char="•"/>
            </a:pPr>
            <a:r>
              <a:rPr lang="en-GB" sz="2400" b="1" dirty="0" smtClean="0">
                <a:cs typeface="Arial" charset="0"/>
              </a:rPr>
              <a:t>166 countries have agreed</a:t>
            </a:r>
            <a:endParaRPr lang="en-GB" sz="2400" b="1" dirty="0">
              <a:cs typeface="Arial" charset="0"/>
            </a:endParaRPr>
          </a:p>
          <a:p>
            <a:pPr>
              <a:lnSpc>
                <a:spcPct val="150000"/>
              </a:lnSpc>
              <a:buFont typeface="Arial" charset="0"/>
              <a:buChar char="•"/>
            </a:pPr>
            <a:r>
              <a:rPr lang="en-GB" sz="2400" b="1" dirty="0" smtClean="0">
                <a:cs typeface="Arial" charset="0"/>
              </a:rPr>
              <a:t>Full </a:t>
            </a:r>
            <a:r>
              <a:rPr lang="en-GB" sz="2400" b="1" dirty="0">
                <a:cs typeface="Arial" charset="0"/>
              </a:rPr>
              <a:t>human rights </a:t>
            </a:r>
            <a:r>
              <a:rPr lang="en-GB" sz="2400" b="1" dirty="0" smtClean="0">
                <a:cs typeface="Arial" charset="0"/>
              </a:rPr>
              <a:t>for </a:t>
            </a:r>
            <a:r>
              <a:rPr lang="en-GB" sz="2400" b="1" dirty="0">
                <a:cs typeface="Arial" charset="0"/>
              </a:rPr>
              <a:t>all disabled </a:t>
            </a:r>
            <a:r>
              <a:rPr lang="en-GB" sz="2400" b="1" dirty="0" smtClean="0">
                <a:cs typeface="Arial" charset="0"/>
              </a:rPr>
              <a:t>people- 1,000,000,000 </a:t>
            </a:r>
            <a:endParaRPr lang="en-GB" sz="2400" b="1" dirty="0">
              <a:cs typeface="Arial" charset="0"/>
            </a:endParaRPr>
          </a:p>
          <a:p>
            <a:pPr>
              <a:lnSpc>
                <a:spcPct val="150000"/>
              </a:lnSpc>
              <a:buFont typeface="Arial" charset="0"/>
              <a:buChar char="•"/>
            </a:pPr>
            <a:r>
              <a:rPr lang="en-GB" sz="2400" b="1" dirty="0" smtClean="0">
                <a:cs typeface="Arial" charset="0"/>
              </a:rPr>
              <a:t>B</a:t>
            </a:r>
            <a:r>
              <a:rPr lang="en-GB" sz="2400" b="1" dirty="0" smtClean="0">
                <a:cs typeface="Arial" charset="0"/>
              </a:rPr>
              <a:t>arriers </a:t>
            </a:r>
            <a:r>
              <a:rPr lang="en-GB" sz="2400" b="1" dirty="0">
                <a:cs typeface="Arial" charset="0"/>
              </a:rPr>
              <a:t>of environment, attitude and organisation </a:t>
            </a:r>
            <a:r>
              <a:rPr lang="en-GB" sz="2400" b="1" dirty="0" smtClean="0">
                <a:cs typeface="Arial" charset="0"/>
              </a:rPr>
              <a:t>need </a:t>
            </a:r>
            <a:r>
              <a:rPr lang="en-GB" sz="2400" b="1" dirty="0">
                <a:cs typeface="Arial" charset="0"/>
              </a:rPr>
              <a:t>to </a:t>
            </a:r>
            <a:r>
              <a:rPr lang="en-GB" sz="2400" b="1" dirty="0" smtClean="0">
                <a:cs typeface="Arial" charset="0"/>
              </a:rPr>
              <a:t>change</a:t>
            </a:r>
            <a:endParaRPr lang="en-GB" sz="2400" b="1" dirty="0">
              <a:cs typeface="Arial" charset="0"/>
            </a:endParaRPr>
          </a:p>
          <a:p>
            <a:pPr>
              <a:lnSpc>
                <a:spcPct val="150000"/>
              </a:lnSpc>
              <a:buFont typeface="Arial" charset="0"/>
              <a:buChar char="•"/>
            </a:pPr>
            <a:r>
              <a:rPr lang="en-GB" sz="2400" b="1" dirty="0" smtClean="0">
                <a:cs typeface="Arial" charset="0"/>
              </a:rPr>
              <a:t>Nothing </a:t>
            </a:r>
            <a:r>
              <a:rPr lang="en-GB" sz="2400" b="1" dirty="0">
                <a:cs typeface="Arial" charset="0"/>
              </a:rPr>
              <a:t>About Us Without </a:t>
            </a:r>
            <a:r>
              <a:rPr lang="en-GB" sz="2400" b="1" dirty="0" smtClean="0">
                <a:cs typeface="Arial" charset="0"/>
              </a:rPr>
              <a:t>US!</a:t>
            </a:r>
          </a:p>
          <a:p>
            <a:pPr>
              <a:lnSpc>
                <a:spcPct val="150000"/>
              </a:lnSpc>
              <a:buFont typeface="Arial" charset="0"/>
              <a:buChar char="•"/>
            </a:pPr>
            <a:r>
              <a:rPr lang="en-GB" sz="2400" b="1" dirty="0" smtClean="0">
                <a:cs typeface="Arial" charset="0"/>
              </a:rPr>
              <a:t>Biggest challenge in UK- attacks </a:t>
            </a:r>
            <a:r>
              <a:rPr lang="en-GB" sz="2400" b="1" dirty="0" smtClean="0">
                <a:cs typeface="Arial" charset="0"/>
              </a:rPr>
              <a:t>on Human Rights and austerity </a:t>
            </a:r>
            <a:r>
              <a:rPr lang="en-GB" sz="2400" b="1" dirty="0" smtClean="0">
                <a:cs typeface="Arial" charset="0"/>
              </a:rPr>
              <a:t>measures.</a:t>
            </a:r>
            <a:endParaRPr lang="en-GB" sz="2400" b="1" dirty="0">
              <a:cs typeface="Arial" charset="0"/>
            </a:endParaRPr>
          </a:p>
        </p:txBody>
      </p:sp>
      <p:pic>
        <p:nvPicPr>
          <p:cNvPr id="44037" name="Picture 18" descr="DSC02126.JPG"/>
          <p:cNvPicPr>
            <a:picLocks noChangeAspect="1"/>
          </p:cNvPicPr>
          <p:nvPr/>
        </p:nvPicPr>
        <p:blipFill>
          <a:blip r:embed="rId3" cstate="print"/>
          <a:srcRect/>
          <a:stretch>
            <a:fillRect/>
          </a:stretch>
        </p:blipFill>
        <p:spPr bwMode="auto">
          <a:xfrm>
            <a:off x="0" y="4322763"/>
            <a:ext cx="3381375" cy="2535237"/>
          </a:xfrm>
          <a:prstGeom prst="rect">
            <a:avLst/>
          </a:prstGeom>
          <a:noFill/>
          <a:ln w="9525">
            <a:noFill/>
            <a:miter lim="800000"/>
            <a:headEnd/>
            <a:tailEnd/>
          </a:ln>
        </p:spPr>
      </p:pic>
      <p:pic>
        <p:nvPicPr>
          <p:cNvPr id="6" name="Picture 2" descr="S:\Shared\Disability History Month\UKDHM General\Logo - Strapline - Banner images\Yellow circle Black Triange Logo.jpg"/>
          <p:cNvPicPr>
            <a:picLocks noChangeAspect="1" noChangeArrowheads="1"/>
          </p:cNvPicPr>
          <p:nvPr/>
        </p:nvPicPr>
        <p:blipFill>
          <a:blip r:embed="rId4" cstate="print"/>
          <a:srcRect/>
          <a:stretch>
            <a:fillRect/>
          </a:stretch>
        </p:blipFill>
        <p:spPr bwMode="auto">
          <a:xfrm>
            <a:off x="8388424" y="260176"/>
            <a:ext cx="755576" cy="75557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20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20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20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fade">
                                      <p:cBhvr>
                                        <p:cTn id="22" dur="2000"/>
                                        <p:tgtEl>
                                          <p:spTgt spid="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animEffect transition="in" filter="fade">
                                      <p:cBhvr>
                                        <p:cTn id="27" dur="20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AUT0007"/>
          <p:cNvPicPr>
            <a:picLocks noChangeAspect="1" noChangeArrowheads="1"/>
          </p:cNvPicPr>
          <p:nvPr/>
        </p:nvPicPr>
        <p:blipFill>
          <a:blip r:embed="rId2" cstate="print"/>
          <a:srcRect/>
          <a:stretch>
            <a:fillRect/>
          </a:stretch>
        </p:blipFill>
        <p:spPr bwMode="auto">
          <a:xfrm>
            <a:off x="1258888" y="347663"/>
            <a:ext cx="7620000" cy="6510337"/>
          </a:xfrm>
          <a:prstGeom prst="rect">
            <a:avLst/>
          </a:prstGeom>
          <a:noFill/>
          <a:ln w="9525">
            <a:noFill/>
            <a:miter lim="800000"/>
            <a:headEnd/>
            <a:tailEnd/>
          </a:ln>
        </p:spPr>
      </p:pic>
      <p:sp>
        <p:nvSpPr>
          <p:cNvPr id="36867" name="Rectangle 3"/>
          <p:cNvSpPr>
            <a:spLocks noChangeArrowheads="1"/>
          </p:cNvSpPr>
          <p:nvPr/>
        </p:nvSpPr>
        <p:spPr bwMode="auto">
          <a:xfrm flipV="1">
            <a:off x="1116013" y="0"/>
            <a:ext cx="2743200" cy="2209800"/>
          </a:xfrm>
          <a:prstGeom prst="rect">
            <a:avLst/>
          </a:prstGeom>
          <a:solidFill>
            <a:schemeClr val="bg1"/>
          </a:solidFill>
          <a:ln w="9525">
            <a:noFill/>
            <a:miter lim="800000"/>
            <a:headEnd/>
            <a:tailEnd/>
          </a:ln>
        </p:spPr>
        <p:txBody>
          <a:bodyPr wrap="none" anchor="ctr"/>
          <a:lstStyle/>
          <a:p>
            <a:endParaRPr lang="en-GB">
              <a:latin typeface="Calibri" pitchFamily="34" charset="0"/>
            </a:endParaRPr>
          </a:p>
        </p:txBody>
      </p:sp>
      <p:sp>
        <p:nvSpPr>
          <p:cNvPr id="36868" name="Rectangle 4"/>
          <p:cNvSpPr>
            <a:spLocks noChangeArrowheads="1"/>
          </p:cNvSpPr>
          <p:nvPr/>
        </p:nvSpPr>
        <p:spPr bwMode="auto">
          <a:xfrm>
            <a:off x="2286000" y="0"/>
            <a:ext cx="1828800" cy="228600"/>
          </a:xfrm>
          <a:prstGeom prst="rect">
            <a:avLst/>
          </a:prstGeom>
          <a:solidFill>
            <a:schemeClr val="bg1"/>
          </a:solidFill>
          <a:ln w="9525">
            <a:noFill/>
            <a:miter lim="800000"/>
            <a:headEnd/>
            <a:tailEnd/>
          </a:ln>
        </p:spPr>
        <p:txBody>
          <a:bodyPr wrap="none" anchor="ctr"/>
          <a:lstStyle/>
          <a:p>
            <a:endParaRPr lang="en-GB">
              <a:latin typeface="Calibri" pitchFamily="34" charset="0"/>
            </a:endParaRPr>
          </a:p>
        </p:txBody>
      </p:sp>
      <p:sp>
        <p:nvSpPr>
          <p:cNvPr id="36869" name="Rectangle 6"/>
          <p:cNvSpPr>
            <a:spLocks noChangeArrowheads="1"/>
          </p:cNvSpPr>
          <p:nvPr/>
        </p:nvSpPr>
        <p:spPr bwMode="auto">
          <a:xfrm>
            <a:off x="6934200" y="1143000"/>
            <a:ext cx="1143000" cy="685800"/>
          </a:xfrm>
          <a:prstGeom prst="rect">
            <a:avLst/>
          </a:prstGeom>
          <a:solidFill>
            <a:schemeClr val="bg1"/>
          </a:solidFill>
          <a:ln w="9525">
            <a:noFill/>
            <a:miter lim="800000"/>
            <a:headEnd/>
            <a:tailEnd/>
          </a:ln>
        </p:spPr>
        <p:txBody>
          <a:bodyPr wrap="none" anchor="ctr"/>
          <a:lstStyle/>
          <a:p>
            <a:endParaRPr lang="en-GB">
              <a:latin typeface="Calibri" pitchFamily="34" charset="0"/>
            </a:endParaRPr>
          </a:p>
        </p:txBody>
      </p:sp>
      <p:sp>
        <p:nvSpPr>
          <p:cNvPr id="36870" name="Rectangle 7"/>
          <p:cNvSpPr>
            <a:spLocks noChangeArrowheads="1"/>
          </p:cNvSpPr>
          <p:nvPr/>
        </p:nvSpPr>
        <p:spPr bwMode="auto">
          <a:xfrm>
            <a:off x="6858000" y="1600200"/>
            <a:ext cx="228600" cy="228600"/>
          </a:xfrm>
          <a:prstGeom prst="rect">
            <a:avLst/>
          </a:prstGeom>
          <a:solidFill>
            <a:schemeClr val="bg1"/>
          </a:solidFill>
          <a:ln w="9525">
            <a:solidFill>
              <a:schemeClr val="bg1"/>
            </a:solidFill>
            <a:miter lim="800000"/>
            <a:headEnd/>
            <a:tailEnd/>
          </a:ln>
        </p:spPr>
        <p:txBody>
          <a:bodyPr wrap="none" anchor="ctr"/>
          <a:lstStyle/>
          <a:p>
            <a:endParaRPr lang="en-GB">
              <a:latin typeface="Calibri" pitchFamily="34" charset="0"/>
            </a:endParaRPr>
          </a:p>
        </p:txBody>
      </p:sp>
      <p:sp>
        <p:nvSpPr>
          <p:cNvPr id="36871" name="Rectangle 8"/>
          <p:cNvSpPr>
            <a:spLocks noChangeArrowheads="1"/>
          </p:cNvSpPr>
          <p:nvPr/>
        </p:nvSpPr>
        <p:spPr bwMode="auto">
          <a:xfrm>
            <a:off x="4648200" y="838200"/>
            <a:ext cx="381000" cy="304800"/>
          </a:xfrm>
          <a:prstGeom prst="rect">
            <a:avLst/>
          </a:prstGeom>
          <a:solidFill>
            <a:schemeClr val="bg1"/>
          </a:solidFill>
          <a:ln w="9525">
            <a:solidFill>
              <a:schemeClr val="bg1"/>
            </a:solidFill>
            <a:miter lim="800000"/>
            <a:headEnd/>
            <a:tailEnd/>
          </a:ln>
        </p:spPr>
        <p:txBody>
          <a:bodyPr wrap="none" anchor="ctr"/>
          <a:lstStyle/>
          <a:p>
            <a:endParaRPr lang="en-GB">
              <a:latin typeface="Calibri" pitchFamily="34" charset="0"/>
            </a:endParaRPr>
          </a:p>
        </p:txBody>
      </p:sp>
      <p:sp>
        <p:nvSpPr>
          <p:cNvPr id="36872" name="Rectangle 9"/>
          <p:cNvSpPr>
            <a:spLocks noChangeArrowheads="1"/>
          </p:cNvSpPr>
          <p:nvPr/>
        </p:nvSpPr>
        <p:spPr bwMode="auto">
          <a:xfrm>
            <a:off x="4724400" y="2057400"/>
            <a:ext cx="381000" cy="152400"/>
          </a:xfrm>
          <a:prstGeom prst="rect">
            <a:avLst/>
          </a:prstGeom>
          <a:solidFill>
            <a:schemeClr val="bg1"/>
          </a:solidFill>
          <a:ln w="9525">
            <a:solidFill>
              <a:schemeClr val="bg1"/>
            </a:solidFill>
            <a:miter lim="800000"/>
            <a:headEnd/>
            <a:tailEnd/>
          </a:ln>
        </p:spPr>
        <p:txBody>
          <a:bodyPr wrap="none" anchor="ctr"/>
          <a:lstStyle/>
          <a:p>
            <a:endParaRPr lang="en-GB">
              <a:latin typeface="Calibri" pitchFamily="34" charset="0"/>
            </a:endParaRPr>
          </a:p>
        </p:txBody>
      </p:sp>
      <p:sp>
        <p:nvSpPr>
          <p:cNvPr id="36873" name="Rectangle 10"/>
          <p:cNvSpPr>
            <a:spLocks noChangeArrowheads="1"/>
          </p:cNvSpPr>
          <p:nvPr/>
        </p:nvSpPr>
        <p:spPr bwMode="auto">
          <a:xfrm>
            <a:off x="4724400" y="1981200"/>
            <a:ext cx="228600" cy="228600"/>
          </a:xfrm>
          <a:prstGeom prst="rect">
            <a:avLst/>
          </a:prstGeom>
          <a:solidFill>
            <a:schemeClr val="bg1"/>
          </a:solidFill>
          <a:ln w="9525">
            <a:solidFill>
              <a:schemeClr val="bg1"/>
            </a:solidFill>
            <a:miter lim="800000"/>
            <a:headEnd/>
            <a:tailEnd/>
          </a:ln>
        </p:spPr>
        <p:txBody>
          <a:bodyPr wrap="none" anchor="ctr"/>
          <a:lstStyle/>
          <a:p>
            <a:endParaRPr lang="en-GB">
              <a:latin typeface="Calibri" pitchFamily="34" charset="0"/>
            </a:endParaRPr>
          </a:p>
        </p:txBody>
      </p:sp>
      <p:sp>
        <p:nvSpPr>
          <p:cNvPr id="36874" name="Rectangle 11"/>
          <p:cNvSpPr>
            <a:spLocks noChangeArrowheads="1"/>
          </p:cNvSpPr>
          <p:nvPr/>
        </p:nvSpPr>
        <p:spPr bwMode="auto">
          <a:xfrm>
            <a:off x="4419600" y="1066800"/>
            <a:ext cx="457200" cy="533400"/>
          </a:xfrm>
          <a:prstGeom prst="rect">
            <a:avLst/>
          </a:prstGeom>
          <a:solidFill>
            <a:schemeClr val="bg1"/>
          </a:solidFill>
          <a:ln w="9525">
            <a:solidFill>
              <a:schemeClr val="bg1"/>
            </a:solidFill>
            <a:miter lim="800000"/>
            <a:headEnd/>
            <a:tailEnd/>
          </a:ln>
        </p:spPr>
        <p:txBody>
          <a:bodyPr wrap="none" anchor="ctr"/>
          <a:lstStyle/>
          <a:p>
            <a:endParaRPr lang="en-GB">
              <a:latin typeface="Calibri" pitchFamily="34" charset="0"/>
            </a:endParaRPr>
          </a:p>
        </p:txBody>
      </p:sp>
      <p:sp>
        <p:nvSpPr>
          <p:cNvPr id="36875" name="Line 12"/>
          <p:cNvSpPr>
            <a:spLocks noChangeShapeType="1"/>
          </p:cNvSpPr>
          <p:nvPr/>
        </p:nvSpPr>
        <p:spPr bwMode="auto">
          <a:xfrm>
            <a:off x="1828800" y="838200"/>
            <a:ext cx="3352800" cy="0"/>
          </a:xfrm>
          <a:prstGeom prst="line">
            <a:avLst/>
          </a:prstGeom>
          <a:noFill/>
          <a:ln w="9525">
            <a:solidFill>
              <a:schemeClr val="bg1"/>
            </a:solidFill>
            <a:round/>
            <a:headEnd/>
            <a:tailEnd/>
          </a:ln>
        </p:spPr>
        <p:txBody>
          <a:bodyPr/>
          <a:lstStyle/>
          <a:p>
            <a:endParaRPr lang="en-GB"/>
          </a:p>
        </p:txBody>
      </p:sp>
      <p:sp>
        <p:nvSpPr>
          <p:cNvPr id="36876" name="Line 13"/>
          <p:cNvSpPr>
            <a:spLocks noChangeShapeType="1"/>
          </p:cNvSpPr>
          <p:nvPr/>
        </p:nvSpPr>
        <p:spPr bwMode="auto">
          <a:xfrm>
            <a:off x="1828800" y="838200"/>
            <a:ext cx="3505200" cy="0"/>
          </a:xfrm>
          <a:prstGeom prst="line">
            <a:avLst/>
          </a:prstGeom>
          <a:noFill/>
          <a:ln w="9525">
            <a:solidFill>
              <a:schemeClr val="bg1"/>
            </a:solidFill>
            <a:round/>
            <a:headEnd/>
            <a:tailEnd/>
          </a:ln>
        </p:spPr>
        <p:txBody>
          <a:bodyPr/>
          <a:lstStyle/>
          <a:p>
            <a:endParaRPr lang="en-GB"/>
          </a:p>
        </p:txBody>
      </p:sp>
      <p:sp>
        <p:nvSpPr>
          <p:cNvPr id="36877" name="Rectangle 14"/>
          <p:cNvSpPr>
            <a:spLocks noChangeArrowheads="1"/>
          </p:cNvSpPr>
          <p:nvPr/>
        </p:nvSpPr>
        <p:spPr bwMode="auto">
          <a:xfrm>
            <a:off x="1600200" y="-457200"/>
            <a:ext cx="7239000" cy="152400"/>
          </a:xfrm>
          <a:prstGeom prst="rect">
            <a:avLst/>
          </a:prstGeom>
          <a:solidFill>
            <a:srgbClr val="CCFF33"/>
          </a:solidFill>
          <a:ln w="9525">
            <a:solidFill>
              <a:srgbClr val="CCFF33"/>
            </a:solidFill>
            <a:miter lim="800000"/>
            <a:headEnd/>
            <a:tailEnd/>
          </a:ln>
        </p:spPr>
        <p:txBody>
          <a:bodyPr wrap="none" anchor="ctr"/>
          <a:lstStyle/>
          <a:p>
            <a:endParaRPr lang="en-GB">
              <a:latin typeface="Calibri" pitchFamily="34" charset="0"/>
            </a:endParaRPr>
          </a:p>
        </p:txBody>
      </p:sp>
      <p:sp>
        <p:nvSpPr>
          <p:cNvPr id="16" name="Rectangle 15"/>
          <p:cNvSpPr/>
          <p:nvPr/>
        </p:nvSpPr>
        <p:spPr>
          <a:xfrm>
            <a:off x="3707904" y="188640"/>
            <a:ext cx="1368152" cy="1944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7236296" y="260648"/>
            <a:ext cx="1440160"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251520" y="548681"/>
            <a:ext cx="2736304" cy="2585323"/>
          </a:xfrm>
          <a:prstGeom prst="rect">
            <a:avLst/>
          </a:prstGeom>
          <a:noFill/>
        </p:spPr>
        <p:txBody>
          <a:bodyPr wrap="square" rtlCol="0">
            <a:spAutoFit/>
          </a:bodyPr>
          <a:lstStyle/>
          <a:p>
            <a:r>
              <a:rPr lang="en-GB" b="1" i="1" dirty="0" smtClean="0"/>
              <a:t>Offensive Language</a:t>
            </a:r>
          </a:p>
          <a:p>
            <a:r>
              <a:rPr lang="en-GB" b="1" dirty="0" smtClean="0"/>
              <a:t>Retard</a:t>
            </a:r>
          </a:p>
          <a:p>
            <a:r>
              <a:rPr lang="en-GB" b="1" dirty="0" err="1" smtClean="0"/>
              <a:t>Spaz</a:t>
            </a:r>
            <a:r>
              <a:rPr lang="en-GB" b="1" dirty="0" smtClean="0"/>
              <a:t> or Spastic</a:t>
            </a:r>
          </a:p>
          <a:p>
            <a:r>
              <a:rPr lang="en-GB" b="1" dirty="0" smtClean="0"/>
              <a:t>Idiot</a:t>
            </a:r>
          </a:p>
          <a:p>
            <a:r>
              <a:rPr lang="en-GB" b="1" dirty="0" err="1" smtClean="0"/>
              <a:t>Mong</a:t>
            </a:r>
            <a:endParaRPr lang="en-GB" b="1" dirty="0" smtClean="0"/>
          </a:p>
          <a:p>
            <a:r>
              <a:rPr lang="en-GB" b="1" dirty="0" smtClean="0"/>
              <a:t>Moron</a:t>
            </a:r>
          </a:p>
          <a:p>
            <a:r>
              <a:rPr lang="en-GB" b="1" dirty="0" smtClean="0"/>
              <a:t>Stupid</a:t>
            </a:r>
          </a:p>
          <a:p>
            <a:r>
              <a:rPr lang="en-GB" b="1" dirty="0" smtClean="0"/>
              <a:t>Cripple</a:t>
            </a:r>
            <a:endParaRPr lang="en-GB" b="1" dirty="0" smtClean="0"/>
          </a:p>
          <a:p>
            <a:endParaRPr lang="en-GB" b="1" dirty="0">
              <a:solidFill>
                <a:srgbClr val="FF0000"/>
              </a:solidFill>
            </a:endParaRPr>
          </a:p>
        </p:txBody>
      </p:sp>
      <p:pic>
        <p:nvPicPr>
          <p:cNvPr id="19" name="Picture 2" descr="S:\Shared\Disability History Month\UKDHM General\Logo - Strapline - Banner images\Yellow circle Black Triange Logo.jpg"/>
          <p:cNvPicPr>
            <a:picLocks noChangeAspect="1" noChangeArrowheads="1"/>
          </p:cNvPicPr>
          <p:nvPr/>
        </p:nvPicPr>
        <p:blipFill>
          <a:blip r:embed="rId3" cstate="print"/>
          <a:srcRect/>
          <a:stretch>
            <a:fillRect/>
          </a:stretch>
        </p:blipFill>
        <p:spPr bwMode="auto">
          <a:xfrm>
            <a:off x="7452320" y="404664"/>
            <a:ext cx="1015752" cy="1015752"/>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612053"/>
          </a:xfrm>
        </p:spPr>
        <p:txBody>
          <a:bodyPr>
            <a:normAutofit fontScale="90000"/>
          </a:bodyPr>
          <a:lstStyle/>
          <a:p>
            <a:r>
              <a:rPr lang="en-GB" dirty="0" smtClean="0">
                <a:solidFill>
                  <a:srgbClr val="FF0000"/>
                </a:solidFill>
              </a:rPr>
              <a:t>Theatre Disability Representation</a:t>
            </a:r>
            <a:endParaRPr lang="en-GB" dirty="0">
              <a:solidFill>
                <a:srgbClr val="FF0000"/>
              </a:solidFill>
            </a:endParaRPr>
          </a:p>
        </p:txBody>
      </p:sp>
      <p:sp>
        <p:nvSpPr>
          <p:cNvPr id="5" name="Content Placeholder 4"/>
          <p:cNvSpPr>
            <a:spLocks noGrp="1"/>
          </p:cNvSpPr>
          <p:nvPr>
            <p:ph idx="1"/>
          </p:nvPr>
        </p:nvSpPr>
        <p:spPr>
          <a:xfrm>
            <a:off x="457200" y="1117600"/>
            <a:ext cx="8229600" cy="5008563"/>
          </a:xfrm>
        </p:spPr>
        <p:txBody>
          <a:bodyPr>
            <a:normAutofit lnSpcReduction="10000"/>
          </a:bodyPr>
          <a:lstStyle/>
          <a:p>
            <a:pPr>
              <a:buNone/>
            </a:pPr>
            <a:r>
              <a:rPr lang="en-GB" i="1" dirty="0" smtClean="0"/>
              <a:t>    Ways forward</a:t>
            </a:r>
          </a:p>
          <a:p>
            <a:r>
              <a:rPr lang="en-GB" dirty="0" smtClean="0"/>
              <a:t>Explore </a:t>
            </a:r>
            <a:r>
              <a:rPr lang="en-GB" dirty="0" smtClean="0"/>
              <a:t>our history and struggle for equality</a:t>
            </a:r>
          </a:p>
          <a:p>
            <a:r>
              <a:rPr lang="en-GB" dirty="0" smtClean="0"/>
              <a:t>Non-stereotyped characters</a:t>
            </a:r>
          </a:p>
          <a:p>
            <a:r>
              <a:rPr lang="en-GB" dirty="0" smtClean="0"/>
              <a:t> </a:t>
            </a:r>
            <a:r>
              <a:rPr lang="en-GB" dirty="0" smtClean="0"/>
              <a:t>S</a:t>
            </a:r>
            <a:r>
              <a:rPr lang="en-GB" dirty="0" smtClean="0"/>
              <a:t>cripts which </a:t>
            </a:r>
            <a:r>
              <a:rPr lang="en-GB" dirty="0" smtClean="0"/>
              <a:t>include disabled </a:t>
            </a:r>
            <a:r>
              <a:rPr lang="en-GB" dirty="0" smtClean="0"/>
              <a:t>people’s lives</a:t>
            </a:r>
            <a:endParaRPr lang="en-GB" dirty="0" smtClean="0"/>
          </a:p>
          <a:p>
            <a:r>
              <a:rPr lang="en-GB" dirty="0" smtClean="0"/>
              <a:t>O</a:t>
            </a:r>
            <a:r>
              <a:rPr lang="en-GB" dirty="0" smtClean="0"/>
              <a:t>pportunities </a:t>
            </a:r>
            <a:r>
              <a:rPr lang="en-GB" dirty="0" smtClean="0"/>
              <a:t>for disabled actors to </a:t>
            </a:r>
            <a:r>
              <a:rPr lang="en-GB" dirty="0" smtClean="0"/>
              <a:t>play any part</a:t>
            </a:r>
            <a:r>
              <a:rPr lang="en-GB" dirty="0" smtClean="0"/>
              <a:t>-cross casting</a:t>
            </a:r>
            <a:endParaRPr lang="en-GB" dirty="0" smtClean="0"/>
          </a:p>
          <a:p>
            <a:r>
              <a:rPr lang="en-GB" dirty="0" smtClean="0"/>
              <a:t>I</a:t>
            </a:r>
            <a:r>
              <a:rPr lang="en-GB" dirty="0" smtClean="0"/>
              <a:t>nvolve </a:t>
            </a:r>
            <a:r>
              <a:rPr lang="en-GB" dirty="0" smtClean="0"/>
              <a:t>and develop disabled writers, directors and technical support workers</a:t>
            </a:r>
          </a:p>
          <a:p>
            <a:r>
              <a:rPr lang="en-GB" dirty="0" smtClean="0"/>
              <a:t>M</a:t>
            </a:r>
            <a:r>
              <a:rPr lang="en-GB" dirty="0" smtClean="0"/>
              <a:t>ake </a:t>
            </a:r>
            <a:r>
              <a:rPr lang="en-GB" dirty="0" smtClean="0"/>
              <a:t>performances accessible</a:t>
            </a:r>
          </a:p>
          <a:p>
            <a:endParaRPr lang="en-GB" dirty="0" smtClean="0"/>
          </a:p>
          <a:p>
            <a:endParaRPr lang="en-GB" dirty="0" smtClean="0"/>
          </a:p>
          <a:p>
            <a:endParaRPr lang="en-GB" dirty="0"/>
          </a:p>
        </p:txBody>
      </p:sp>
      <p:pic>
        <p:nvPicPr>
          <p:cNvPr id="6" name="Picture 2" descr="S:\Shared\Disability History Month\UKDHM General\Logo - Strapline - Banner images\Yellow circle Black Triange Logo.jpg"/>
          <p:cNvPicPr>
            <a:picLocks noChangeAspect="1" noChangeArrowheads="1"/>
          </p:cNvPicPr>
          <p:nvPr/>
        </p:nvPicPr>
        <p:blipFill>
          <a:blip r:embed="rId2" cstate="print"/>
          <a:srcRect/>
          <a:stretch>
            <a:fillRect/>
          </a:stretch>
        </p:blipFill>
        <p:spPr bwMode="auto">
          <a:xfrm>
            <a:off x="8128248" y="0"/>
            <a:ext cx="1015752" cy="101575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20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20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2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Image result for jamie beddard threepenny opera"/>
          <p:cNvPicPr>
            <a:picLocks noChangeAspect="1" noChangeArrowheads="1"/>
          </p:cNvPicPr>
          <p:nvPr/>
        </p:nvPicPr>
        <p:blipFill>
          <a:blip r:embed="rId2" cstate="print"/>
          <a:srcRect/>
          <a:stretch>
            <a:fillRect/>
          </a:stretch>
        </p:blipFill>
        <p:spPr bwMode="auto">
          <a:xfrm>
            <a:off x="0" y="692696"/>
            <a:ext cx="4321349" cy="2413787"/>
          </a:xfrm>
          <a:prstGeom prst="rect">
            <a:avLst/>
          </a:prstGeom>
          <a:noFill/>
        </p:spPr>
      </p:pic>
      <p:pic>
        <p:nvPicPr>
          <p:cNvPr id="32772" name="Picture 4" descr="Image result for rAMPS TO THE mOON gOVERNMENT iNSPECTOR"/>
          <p:cNvPicPr>
            <a:picLocks noChangeAspect="1" noChangeArrowheads="1"/>
          </p:cNvPicPr>
          <p:nvPr/>
        </p:nvPicPr>
        <p:blipFill>
          <a:blip r:embed="rId3" cstate="print"/>
          <a:srcRect/>
          <a:stretch>
            <a:fillRect/>
          </a:stretch>
        </p:blipFill>
        <p:spPr bwMode="auto">
          <a:xfrm>
            <a:off x="0" y="3140969"/>
            <a:ext cx="4858112" cy="3240360"/>
          </a:xfrm>
          <a:prstGeom prst="rect">
            <a:avLst/>
          </a:prstGeom>
          <a:noFill/>
        </p:spPr>
      </p:pic>
      <p:pic>
        <p:nvPicPr>
          <p:cNvPr id="4" name="Picture 3" descr="article-2195366-14BE8C8A000005DC-734_964x629.jpg"/>
          <p:cNvPicPr>
            <a:picLocks noChangeAspect="1"/>
          </p:cNvPicPr>
          <p:nvPr/>
        </p:nvPicPr>
        <p:blipFill>
          <a:blip r:embed="rId4" cstate="print"/>
          <a:stretch>
            <a:fillRect/>
          </a:stretch>
        </p:blipFill>
        <p:spPr>
          <a:xfrm>
            <a:off x="4860032" y="620688"/>
            <a:ext cx="3851920" cy="2513338"/>
          </a:xfrm>
          <a:prstGeom prst="rect">
            <a:avLst/>
          </a:prstGeom>
        </p:spPr>
      </p:pic>
      <p:sp>
        <p:nvSpPr>
          <p:cNvPr id="32774" name="AutoShape 6" descr="Image result for graeae SUGAR WAT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32776" name="Picture 8" descr="Image result for graeae SUGAR WATER"/>
          <p:cNvPicPr>
            <a:picLocks noChangeAspect="1" noChangeArrowheads="1"/>
          </p:cNvPicPr>
          <p:nvPr/>
        </p:nvPicPr>
        <p:blipFill>
          <a:blip r:embed="rId5" cstate="print"/>
          <a:srcRect/>
          <a:stretch>
            <a:fillRect/>
          </a:stretch>
        </p:blipFill>
        <p:spPr bwMode="auto">
          <a:xfrm>
            <a:off x="4692131" y="3284984"/>
            <a:ext cx="4451869" cy="2893715"/>
          </a:xfrm>
          <a:prstGeom prst="rect">
            <a:avLst/>
          </a:prstGeom>
          <a:noFill/>
        </p:spPr>
      </p:pic>
      <p:sp>
        <p:nvSpPr>
          <p:cNvPr id="7" name="TextBox 6"/>
          <p:cNvSpPr txBox="1"/>
          <p:nvPr/>
        </p:nvSpPr>
        <p:spPr>
          <a:xfrm>
            <a:off x="0" y="0"/>
            <a:ext cx="5508104" cy="523220"/>
          </a:xfrm>
          <a:prstGeom prst="rect">
            <a:avLst/>
          </a:prstGeom>
          <a:noFill/>
        </p:spPr>
        <p:txBody>
          <a:bodyPr wrap="square" rtlCol="0">
            <a:spAutoFit/>
          </a:bodyPr>
          <a:lstStyle/>
          <a:p>
            <a:r>
              <a:rPr lang="en-GB" sz="2800" b="1" dirty="0" smtClean="0"/>
              <a:t>Are Things Changing?</a:t>
            </a:r>
            <a:endParaRPr lang="en-GB" sz="2800" b="1" dirty="0"/>
          </a:p>
        </p:txBody>
      </p:sp>
      <p:sp>
        <p:nvSpPr>
          <p:cNvPr id="8" name="TextBox 7"/>
          <p:cNvSpPr txBox="1"/>
          <p:nvPr/>
        </p:nvSpPr>
        <p:spPr>
          <a:xfrm>
            <a:off x="4932040" y="6165304"/>
            <a:ext cx="3888432" cy="646331"/>
          </a:xfrm>
          <a:prstGeom prst="rect">
            <a:avLst/>
          </a:prstGeom>
          <a:noFill/>
        </p:spPr>
        <p:txBody>
          <a:bodyPr wrap="square" rtlCol="0">
            <a:spAutoFit/>
          </a:bodyPr>
          <a:lstStyle/>
          <a:p>
            <a:r>
              <a:rPr lang="en-GB" dirty="0" smtClean="0"/>
              <a:t>The Solid life of Sugar Water  2015/16</a:t>
            </a:r>
          </a:p>
          <a:p>
            <a:r>
              <a:rPr lang="en-GB" dirty="0" smtClean="0"/>
              <a:t>GRAEAE at NT</a:t>
            </a:r>
            <a:endParaRPr lang="en-GB" dirty="0"/>
          </a:p>
        </p:txBody>
      </p:sp>
      <p:sp>
        <p:nvSpPr>
          <p:cNvPr id="9" name="TextBox 8"/>
          <p:cNvSpPr txBox="1"/>
          <p:nvPr/>
        </p:nvSpPr>
        <p:spPr>
          <a:xfrm>
            <a:off x="251520" y="2636912"/>
            <a:ext cx="4032448" cy="369332"/>
          </a:xfrm>
          <a:prstGeom prst="rect">
            <a:avLst/>
          </a:prstGeom>
          <a:noFill/>
        </p:spPr>
        <p:txBody>
          <a:bodyPr wrap="square" rtlCol="0">
            <a:spAutoFit/>
          </a:bodyPr>
          <a:lstStyle/>
          <a:p>
            <a:r>
              <a:rPr lang="en-GB" dirty="0" smtClean="0">
                <a:solidFill>
                  <a:schemeClr val="bg1"/>
                </a:solidFill>
              </a:rPr>
              <a:t>Three penny Opera NT 2016</a:t>
            </a:r>
            <a:endParaRPr lang="en-GB" dirty="0">
              <a:solidFill>
                <a:schemeClr val="bg1"/>
              </a:solidFill>
            </a:endParaRPr>
          </a:p>
        </p:txBody>
      </p:sp>
      <p:sp>
        <p:nvSpPr>
          <p:cNvPr id="10" name="TextBox 9"/>
          <p:cNvSpPr txBox="1"/>
          <p:nvPr/>
        </p:nvSpPr>
        <p:spPr>
          <a:xfrm>
            <a:off x="4860032" y="2708920"/>
            <a:ext cx="4139952" cy="369332"/>
          </a:xfrm>
          <a:prstGeom prst="rect">
            <a:avLst/>
          </a:prstGeom>
          <a:noFill/>
        </p:spPr>
        <p:txBody>
          <a:bodyPr wrap="square" rtlCol="0">
            <a:spAutoFit/>
          </a:bodyPr>
          <a:lstStyle/>
          <a:p>
            <a:r>
              <a:rPr lang="en-GB" dirty="0" smtClean="0">
                <a:solidFill>
                  <a:schemeClr val="bg1"/>
                </a:solidFill>
              </a:rPr>
              <a:t>The </a:t>
            </a:r>
            <a:r>
              <a:rPr lang="en-GB" dirty="0" smtClean="0">
                <a:solidFill>
                  <a:schemeClr val="bg1"/>
                </a:solidFill>
              </a:rPr>
              <a:t>Tempest:  </a:t>
            </a:r>
            <a:r>
              <a:rPr lang="en-GB" dirty="0" err="1" smtClean="0">
                <a:solidFill>
                  <a:schemeClr val="bg1"/>
                </a:solidFill>
              </a:rPr>
              <a:t>Paralympic</a:t>
            </a:r>
            <a:r>
              <a:rPr lang="en-GB" dirty="0" smtClean="0">
                <a:solidFill>
                  <a:schemeClr val="bg1"/>
                </a:solidFill>
              </a:rPr>
              <a:t> </a:t>
            </a:r>
            <a:r>
              <a:rPr lang="en-GB" dirty="0" smtClean="0">
                <a:solidFill>
                  <a:schemeClr val="bg1"/>
                </a:solidFill>
              </a:rPr>
              <a:t>opening 2012</a:t>
            </a:r>
            <a:endParaRPr lang="en-GB" dirty="0">
              <a:solidFill>
                <a:schemeClr val="bg1"/>
              </a:solidFill>
            </a:endParaRPr>
          </a:p>
        </p:txBody>
      </p:sp>
      <p:sp>
        <p:nvSpPr>
          <p:cNvPr id="11" name="TextBox 10"/>
          <p:cNvSpPr txBox="1"/>
          <p:nvPr/>
        </p:nvSpPr>
        <p:spPr>
          <a:xfrm>
            <a:off x="251520" y="6381328"/>
            <a:ext cx="4464496" cy="369332"/>
          </a:xfrm>
          <a:prstGeom prst="rect">
            <a:avLst/>
          </a:prstGeom>
          <a:noFill/>
        </p:spPr>
        <p:txBody>
          <a:bodyPr wrap="square" rtlCol="0">
            <a:spAutoFit/>
          </a:bodyPr>
          <a:lstStyle/>
          <a:p>
            <a:r>
              <a:rPr lang="en-GB" dirty="0" smtClean="0"/>
              <a:t>The Government Inspector </a:t>
            </a:r>
            <a:r>
              <a:rPr lang="en-GB" dirty="0" smtClean="0"/>
              <a:t>2016   </a:t>
            </a:r>
            <a:r>
              <a:rPr lang="en-GB" dirty="0" smtClean="0"/>
              <a:t>Ramps </a:t>
            </a:r>
            <a:endParaRPr lang="en-GB" dirty="0"/>
          </a:p>
        </p:txBody>
      </p:sp>
      <p:pic>
        <p:nvPicPr>
          <p:cNvPr id="12" name="Picture 2" descr="S:\Shared\Disability History Month\UKDHM General\Logo - Strapline - Banner images\Yellow circle Black Triange Logo.jpg"/>
          <p:cNvPicPr>
            <a:picLocks noChangeAspect="1" noChangeArrowheads="1"/>
          </p:cNvPicPr>
          <p:nvPr/>
        </p:nvPicPr>
        <p:blipFill>
          <a:blip r:embed="rId6" cstate="print"/>
          <a:srcRect/>
          <a:stretch>
            <a:fillRect/>
          </a:stretch>
        </p:blipFill>
        <p:spPr bwMode="auto">
          <a:xfrm>
            <a:off x="8128248" y="0"/>
            <a:ext cx="1015752" cy="1015752"/>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Do we have to keep </a:t>
            </a:r>
            <a:r>
              <a:rPr lang="en-GB" dirty="0" smtClean="0"/>
              <a:t>re-cycling old ideas? </a:t>
            </a:r>
            <a:endParaRPr lang="en-GB" dirty="0"/>
          </a:p>
        </p:txBody>
      </p:sp>
      <p:pic>
        <p:nvPicPr>
          <p:cNvPr id="3" name="Picture 30" descr="Joe Egg"/>
          <p:cNvPicPr>
            <a:picLocks noChangeAspect="1" noChangeArrowheads="1"/>
          </p:cNvPicPr>
          <p:nvPr/>
        </p:nvPicPr>
        <p:blipFill>
          <a:blip r:embed="rId2" cstate="print"/>
          <a:srcRect/>
          <a:stretch>
            <a:fillRect/>
          </a:stretch>
        </p:blipFill>
        <p:spPr bwMode="auto">
          <a:xfrm>
            <a:off x="539552" y="1556792"/>
            <a:ext cx="1849293" cy="2561792"/>
          </a:xfrm>
          <a:prstGeom prst="rect">
            <a:avLst/>
          </a:prstGeom>
          <a:noFill/>
        </p:spPr>
      </p:pic>
      <p:pic>
        <p:nvPicPr>
          <p:cNvPr id="4" name="Picture 38" descr="http://www.newyorkcitytheatre.com/images/show/10671_show_portrait_large.jpg"/>
          <p:cNvPicPr>
            <a:picLocks noChangeAspect="1" noChangeArrowheads="1"/>
          </p:cNvPicPr>
          <p:nvPr/>
        </p:nvPicPr>
        <p:blipFill>
          <a:blip r:embed="rId3" cstate="print"/>
          <a:srcRect/>
          <a:stretch>
            <a:fillRect/>
          </a:stretch>
        </p:blipFill>
        <p:spPr bwMode="auto">
          <a:xfrm>
            <a:off x="2987824" y="1628800"/>
            <a:ext cx="1872208" cy="2496277"/>
          </a:xfrm>
          <a:prstGeom prst="rect">
            <a:avLst/>
          </a:prstGeom>
          <a:noFill/>
        </p:spPr>
      </p:pic>
      <p:pic>
        <p:nvPicPr>
          <p:cNvPr id="37892" name="Picture 4" descr="https://encrypted-tbn3.gstatic.com/images?q=tbn:ANd9GcQWA7gCBYTPu-1xcKlbBx5dsf-C5HGOCLMUhmuKbm_igBj_Cy9BathaRxID"/>
          <p:cNvPicPr>
            <a:picLocks noChangeAspect="1" noChangeArrowheads="1"/>
          </p:cNvPicPr>
          <p:nvPr/>
        </p:nvPicPr>
        <p:blipFill>
          <a:blip r:embed="rId4" cstate="print"/>
          <a:srcRect/>
          <a:stretch>
            <a:fillRect/>
          </a:stretch>
        </p:blipFill>
        <p:spPr bwMode="auto">
          <a:xfrm>
            <a:off x="2051720" y="4509120"/>
            <a:ext cx="3634032" cy="2016224"/>
          </a:xfrm>
          <a:prstGeom prst="rect">
            <a:avLst/>
          </a:prstGeom>
          <a:noFill/>
        </p:spPr>
      </p:pic>
      <p:sp>
        <p:nvSpPr>
          <p:cNvPr id="37894" name="AutoShape 6" descr="Image result for phantom of the ope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7896" name="AutoShape 8" descr="Image result for phantom of the ope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7898" name="AutoShape 10" descr="Image result for phantom of the ope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37900" name="Picture 12" descr="Image result for phantom of the opera"/>
          <p:cNvPicPr>
            <a:picLocks noChangeAspect="1" noChangeArrowheads="1"/>
          </p:cNvPicPr>
          <p:nvPr/>
        </p:nvPicPr>
        <p:blipFill>
          <a:blip r:embed="rId5" cstate="print"/>
          <a:srcRect/>
          <a:stretch>
            <a:fillRect/>
          </a:stretch>
        </p:blipFill>
        <p:spPr bwMode="auto">
          <a:xfrm>
            <a:off x="5292080" y="1628800"/>
            <a:ext cx="2816422" cy="2768955"/>
          </a:xfrm>
          <a:prstGeom prst="rect">
            <a:avLst/>
          </a:prstGeom>
          <a:noFill/>
        </p:spPr>
      </p:pic>
      <p:sp>
        <p:nvSpPr>
          <p:cNvPr id="12" name="TextBox 11"/>
          <p:cNvSpPr txBox="1"/>
          <p:nvPr/>
        </p:nvSpPr>
        <p:spPr>
          <a:xfrm>
            <a:off x="5508104" y="1700808"/>
            <a:ext cx="1728192" cy="646331"/>
          </a:xfrm>
          <a:prstGeom prst="rect">
            <a:avLst/>
          </a:prstGeom>
          <a:noFill/>
        </p:spPr>
        <p:txBody>
          <a:bodyPr wrap="square" rtlCol="0">
            <a:spAutoFit/>
          </a:bodyPr>
          <a:lstStyle/>
          <a:p>
            <a:r>
              <a:rPr lang="en-GB" dirty="0" smtClean="0">
                <a:solidFill>
                  <a:schemeClr val="bg1"/>
                </a:solidFill>
              </a:rPr>
              <a:t>Phantom of the Opera</a:t>
            </a:r>
            <a:endParaRPr lang="en-GB" dirty="0">
              <a:solidFill>
                <a:schemeClr val="bg1"/>
              </a:solidFill>
            </a:endParaRPr>
          </a:p>
        </p:txBody>
      </p:sp>
      <p:pic>
        <p:nvPicPr>
          <p:cNvPr id="14" name="Picture 2" descr="S:\Shared\Disability History Month\UKDHM General\Logo - Strapline - Banner images\Yellow circle Black Triange Logo.jpg"/>
          <p:cNvPicPr>
            <a:picLocks noChangeAspect="1" noChangeArrowheads="1"/>
          </p:cNvPicPr>
          <p:nvPr/>
        </p:nvPicPr>
        <p:blipFill>
          <a:blip r:embed="rId6" cstate="print"/>
          <a:srcRect/>
          <a:stretch>
            <a:fillRect/>
          </a:stretch>
        </p:blipFill>
        <p:spPr bwMode="auto">
          <a:xfrm>
            <a:off x="8128248" y="0"/>
            <a:ext cx="1015752" cy="1015752"/>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a:blip r:embed="rId3" cstate="print"/>
          <a:srcRect/>
          <a:stretch>
            <a:fillRect/>
          </a:stretch>
        </p:blipFill>
        <p:spPr bwMode="auto">
          <a:xfrm>
            <a:off x="3131840" y="0"/>
            <a:ext cx="1712912" cy="2346325"/>
          </a:xfrm>
          <a:prstGeom prst="rect">
            <a:avLst/>
          </a:prstGeom>
          <a:noFill/>
          <a:ln w="9525">
            <a:noFill/>
            <a:miter lim="800000"/>
            <a:headEnd/>
            <a:tailEnd/>
          </a:ln>
        </p:spPr>
      </p:pic>
      <p:pic>
        <p:nvPicPr>
          <p:cNvPr id="14341" name="Picture 5"/>
          <p:cNvPicPr>
            <a:picLocks noChangeAspect="1" noChangeArrowheads="1"/>
          </p:cNvPicPr>
          <p:nvPr/>
        </p:nvPicPr>
        <p:blipFill>
          <a:blip r:embed="rId4" cstate="print"/>
          <a:srcRect/>
          <a:stretch>
            <a:fillRect/>
          </a:stretch>
        </p:blipFill>
        <p:spPr bwMode="auto">
          <a:xfrm>
            <a:off x="6804248" y="0"/>
            <a:ext cx="2139950" cy="2276475"/>
          </a:xfrm>
          <a:prstGeom prst="rect">
            <a:avLst/>
          </a:prstGeom>
          <a:noFill/>
          <a:ln w="9525">
            <a:noFill/>
            <a:miter lim="800000"/>
            <a:headEnd/>
            <a:tailEnd/>
          </a:ln>
        </p:spPr>
      </p:pic>
      <p:pic>
        <p:nvPicPr>
          <p:cNvPr id="14343" name="Picture 7"/>
          <p:cNvPicPr>
            <a:picLocks noChangeAspect="1" noChangeArrowheads="1"/>
          </p:cNvPicPr>
          <p:nvPr/>
        </p:nvPicPr>
        <p:blipFill>
          <a:blip r:embed="rId5" cstate="print"/>
          <a:srcRect/>
          <a:stretch>
            <a:fillRect/>
          </a:stretch>
        </p:blipFill>
        <p:spPr bwMode="auto">
          <a:xfrm>
            <a:off x="0" y="2349500"/>
            <a:ext cx="1566863" cy="2087563"/>
          </a:xfrm>
          <a:prstGeom prst="rect">
            <a:avLst/>
          </a:prstGeom>
          <a:noFill/>
          <a:ln w="9525">
            <a:noFill/>
            <a:miter lim="800000"/>
            <a:headEnd/>
            <a:tailEnd/>
          </a:ln>
        </p:spPr>
      </p:pic>
      <p:pic>
        <p:nvPicPr>
          <p:cNvPr id="14345" name="Picture 9"/>
          <p:cNvPicPr>
            <a:picLocks noChangeAspect="1" noChangeArrowheads="1"/>
          </p:cNvPicPr>
          <p:nvPr/>
        </p:nvPicPr>
        <p:blipFill>
          <a:blip r:embed="rId6" cstate="print"/>
          <a:srcRect/>
          <a:stretch>
            <a:fillRect/>
          </a:stretch>
        </p:blipFill>
        <p:spPr bwMode="auto">
          <a:xfrm>
            <a:off x="3131840" y="2420888"/>
            <a:ext cx="1490662" cy="2087563"/>
          </a:xfrm>
          <a:prstGeom prst="rect">
            <a:avLst/>
          </a:prstGeom>
          <a:noFill/>
          <a:ln w="9525">
            <a:noFill/>
            <a:miter lim="800000"/>
            <a:headEnd/>
            <a:tailEnd/>
          </a:ln>
        </p:spPr>
      </p:pic>
      <p:pic>
        <p:nvPicPr>
          <p:cNvPr id="14346" name="Picture 10"/>
          <p:cNvPicPr>
            <a:picLocks noChangeAspect="1" noChangeArrowheads="1"/>
          </p:cNvPicPr>
          <p:nvPr/>
        </p:nvPicPr>
        <p:blipFill>
          <a:blip r:embed="rId7" cstate="print"/>
          <a:srcRect/>
          <a:stretch>
            <a:fillRect/>
          </a:stretch>
        </p:blipFill>
        <p:spPr bwMode="auto">
          <a:xfrm>
            <a:off x="4644008" y="2348880"/>
            <a:ext cx="2012950" cy="2159000"/>
          </a:xfrm>
          <a:prstGeom prst="rect">
            <a:avLst/>
          </a:prstGeom>
          <a:noFill/>
          <a:ln w="9525">
            <a:noFill/>
            <a:miter lim="800000"/>
            <a:headEnd/>
            <a:tailEnd/>
          </a:ln>
        </p:spPr>
      </p:pic>
      <p:pic>
        <p:nvPicPr>
          <p:cNvPr id="14349" name="Picture 13"/>
          <p:cNvPicPr>
            <a:picLocks noChangeAspect="1" noChangeArrowheads="1"/>
          </p:cNvPicPr>
          <p:nvPr/>
        </p:nvPicPr>
        <p:blipFill>
          <a:blip r:embed="rId8" cstate="print"/>
          <a:srcRect l="18998" t="8286" r="9756" b="20273"/>
          <a:stretch>
            <a:fillRect/>
          </a:stretch>
        </p:blipFill>
        <p:spPr bwMode="auto">
          <a:xfrm>
            <a:off x="5076056" y="0"/>
            <a:ext cx="1512168" cy="2276872"/>
          </a:xfrm>
          <a:prstGeom prst="rect">
            <a:avLst/>
          </a:prstGeom>
          <a:noFill/>
          <a:ln w="9525">
            <a:noFill/>
            <a:miter lim="800000"/>
            <a:headEnd/>
            <a:tailEnd/>
          </a:ln>
        </p:spPr>
      </p:pic>
      <p:pic>
        <p:nvPicPr>
          <p:cNvPr id="41997" name="Picture 2"/>
          <p:cNvPicPr>
            <a:picLocks noChangeAspect="1" noChangeArrowheads="1"/>
          </p:cNvPicPr>
          <p:nvPr/>
        </p:nvPicPr>
        <p:blipFill>
          <a:blip r:embed="rId9" cstate="print"/>
          <a:srcRect/>
          <a:stretch>
            <a:fillRect/>
          </a:stretch>
        </p:blipFill>
        <p:spPr bwMode="auto">
          <a:xfrm>
            <a:off x="0" y="4529138"/>
            <a:ext cx="2095500" cy="2352675"/>
          </a:xfrm>
          <a:prstGeom prst="rect">
            <a:avLst/>
          </a:prstGeom>
          <a:noFill/>
          <a:ln w="9525">
            <a:noFill/>
            <a:miter lim="800000"/>
            <a:headEnd/>
            <a:tailEnd/>
          </a:ln>
        </p:spPr>
      </p:pic>
      <p:pic>
        <p:nvPicPr>
          <p:cNvPr id="47118" name="Picture 2"/>
          <p:cNvPicPr>
            <a:picLocks noChangeAspect="1" noChangeArrowheads="1"/>
          </p:cNvPicPr>
          <p:nvPr/>
        </p:nvPicPr>
        <p:blipFill>
          <a:blip r:embed="rId10" cstate="print"/>
          <a:srcRect/>
          <a:stretch>
            <a:fillRect/>
          </a:stretch>
        </p:blipFill>
        <p:spPr bwMode="auto">
          <a:xfrm>
            <a:off x="2195736" y="4578137"/>
            <a:ext cx="1584176" cy="2279863"/>
          </a:xfrm>
          <a:prstGeom prst="rect">
            <a:avLst/>
          </a:prstGeom>
          <a:noFill/>
          <a:ln w="9525">
            <a:noFill/>
            <a:miter lim="800000"/>
            <a:headEnd/>
            <a:tailEnd/>
          </a:ln>
        </p:spPr>
      </p:pic>
      <p:pic>
        <p:nvPicPr>
          <p:cNvPr id="17" name="Picture 6" descr="http://0.tqn.com/d/gonyc/1/0/p/B/hans_christian.jpg"/>
          <p:cNvPicPr>
            <a:picLocks noChangeAspect="1" noChangeArrowheads="1"/>
          </p:cNvPicPr>
          <p:nvPr/>
        </p:nvPicPr>
        <p:blipFill>
          <a:blip r:embed="rId11" cstate="print"/>
          <a:srcRect l="10892" r="11053"/>
          <a:stretch>
            <a:fillRect/>
          </a:stretch>
        </p:blipFill>
        <p:spPr bwMode="auto">
          <a:xfrm>
            <a:off x="179512" y="0"/>
            <a:ext cx="1512168" cy="2284708"/>
          </a:xfrm>
          <a:prstGeom prst="rect">
            <a:avLst/>
          </a:prstGeom>
          <a:noFill/>
        </p:spPr>
      </p:pic>
      <p:pic>
        <p:nvPicPr>
          <p:cNvPr id="20" name="Picture 19" descr="http://myhero.com/images/Sports/Mullins/g1_u27901_mullins.jpg"/>
          <p:cNvPicPr/>
          <p:nvPr/>
        </p:nvPicPr>
        <p:blipFill>
          <a:blip r:embed="rId12" cstate="print"/>
          <a:srcRect/>
          <a:stretch>
            <a:fillRect/>
          </a:stretch>
        </p:blipFill>
        <p:spPr bwMode="auto">
          <a:xfrm>
            <a:off x="6686550" y="2276872"/>
            <a:ext cx="2457450" cy="2254250"/>
          </a:xfrm>
          <a:prstGeom prst="rect">
            <a:avLst/>
          </a:prstGeom>
          <a:noFill/>
          <a:ln w="9525">
            <a:noFill/>
            <a:miter lim="800000"/>
            <a:headEnd/>
            <a:tailEnd/>
          </a:ln>
        </p:spPr>
      </p:pic>
      <p:sp>
        <p:nvSpPr>
          <p:cNvPr id="41986" name="AutoShape 2" descr="Image result for lord byr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41988" name="Picture 4" descr="Image result for lord byron"/>
          <p:cNvPicPr>
            <a:picLocks noChangeAspect="1" noChangeArrowheads="1"/>
          </p:cNvPicPr>
          <p:nvPr/>
        </p:nvPicPr>
        <p:blipFill>
          <a:blip r:embed="rId13" cstate="print"/>
          <a:srcRect/>
          <a:stretch>
            <a:fillRect/>
          </a:stretch>
        </p:blipFill>
        <p:spPr bwMode="auto">
          <a:xfrm>
            <a:off x="6444208" y="4653136"/>
            <a:ext cx="1686320" cy="2204864"/>
          </a:xfrm>
          <a:prstGeom prst="rect">
            <a:avLst/>
          </a:prstGeom>
          <a:noFill/>
        </p:spPr>
      </p:pic>
      <p:pic>
        <p:nvPicPr>
          <p:cNvPr id="19" name="Picture 2" descr="S:\Shared\Disability History Month\UKDHM General\Logo - Strapline - Banner images\Yellow circle Black Triange Logo.jpg"/>
          <p:cNvPicPr>
            <a:picLocks noChangeAspect="1" noChangeArrowheads="1"/>
          </p:cNvPicPr>
          <p:nvPr/>
        </p:nvPicPr>
        <p:blipFill>
          <a:blip r:embed="rId14" cstate="print"/>
          <a:srcRect/>
          <a:stretch>
            <a:fillRect/>
          </a:stretch>
        </p:blipFill>
        <p:spPr bwMode="auto">
          <a:xfrm>
            <a:off x="8128248" y="5842248"/>
            <a:ext cx="1015752" cy="1015752"/>
          </a:xfrm>
          <a:prstGeom prst="rect">
            <a:avLst/>
          </a:prstGeom>
          <a:noFill/>
        </p:spPr>
      </p:pic>
      <p:pic>
        <p:nvPicPr>
          <p:cNvPr id="2050" name="Picture 2" descr="Benjamin Zephaniah"/>
          <p:cNvPicPr>
            <a:picLocks noChangeAspect="1" noChangeArrowheads="1"/>
          </p:cNvPicPr>
          <p:nvPr/>
        </p:nvPicPr>
        <p:blipFill>
          <a:blip r:embed="rId15" cstate="print"/>
          <a:srcRect/>
          <a:stretch>
            <a:fillRect/>
          </a:stretch>
        </p:blipFill>
        <p:spPr bwMode="auto">
          <a:xfrm>
            <a:off x="1691680" y="2492896"/>
            <a:ext cx="1357786" cy="1921395"/>
          </a:xfrm>
          <a:prstGeom prst="rect">
            <a:avLst/>
          </a:prstGeom>
          <a:noFill/>
        </p:spPr>
      </p:pic>
      <p:sp>
        <p:nvSpPr>
          <p:cNvPr id="2052" name="AutoShape 4" descr="Image result for dame jane campbel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2054" name="Picture 6" descr="Image result for dame jane campbell"/>
          <p:cNvPicPr>
            <a:picLocks noChangeAspect="1" noChangeArrowheads="1"/>
          </p:cNvPicPr>
          <p:nvPr/>
        </p:nvPicPr>
        <p:blipFill>
          <a:blip r:embed="rId16" cstate="print"/>
          <a:srcRect/>
          <a:stretch>
            <a:fillRect/>
          </a:stretch>
        </p:blipFill>
        <p:spPr bwMode="auto">
          <a:xfrm>
            <a:off x="4211960" y="4653136"/>
            <a:ext cx="1566260" cy="2204864"/>
          </a:xfrm>
          <a:prstGeom prst="rect">
            <a:avLst/>
          </a:prstGeom>
          <a:noFill/>
        </p:spPr>
      </p:pic>
      <p:pic>
        <p:nvPicPr>
          <p:cNvPr id="2058" name="Picture 10" descr="Subhreet Kaur Ghumanhas has become famous as India's one-legged dancer after she shot to fame after she appeared on India's Got Talent show"/>
          <p:cNvPicPr>
            <a:picLocks noChangeAspect="1" noChangeArrowheads="1"/>
          </p:cNvPicPr>
          <p:nvPr/>
        </p:nvPicPr>
        <p:blipFill>
          <a:blip r:embed="rId17" cstate="print"/>
          <a:srcRect l="21396" r="42944" b="4876"/>
          <a:stretch>
            <a:fillRect/>
          </a:stretch>
        </p:blipFill>
        <p:spPr bwMode="auto">
          <a:xfrm>
            <a:off x="1763688" y="0"/>
            <a:ext cx="1212766" cy="230425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4340"/>
                                        </p:tgtEl>
                                        <p:attrNameLst>
                                          <p:attrName>style.visibility</p:attrName>
                                        </p:attrNameLst>
                                      </p:cBhvr>
                                      <p:to>
                                        <p:strVal val="visible"/>
                                      </p:to>
                                    </p:set>
                                    <p:animEffect transition="in" filter="blinds(horizontal)">
                                      <p:cBhvr>
                                        <p:cTn id="13" dur="500"/>
                                        <p:tgtEl>
                                          <p:spTgt spid="14340"/>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4341"/>
                                        </p:tgtEl>
                                        <p:attrNameLst>
                                          <p:attrName>style.visibility</p:attrName>
                                        </p:attrNameLst>
                                      </p:cBhvr>
                                      <p:to>
                                        <p:strVal val="visible"/>
                                      </p:to>
                                    </p:set>
                                    <p:animEffect transition="in" filter="blinds(horizontal)">
                                      <p:cBhvr>
                                        <p:cTn id="18" dur="500"/>
                                        <p:tgtEl>
                                          <p:spTgt spid="14341"/>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4343"/>
                                        </p:tgtEl>
                                        <p:attrNameLst>
                                          <p:attrName>style.visibility</p:attrName>
                                        </p:attrNameLst>
                                      </p:cBhvr>
                                      <p:to>
                                        <p:strVal val="visible"/>
                                      </p:to>
                                    </p:set>
                                    <p:animEffect transition="in" filter="blinds(horizontal)">
                                      <p:cBhvr>
                                        <p:cTn id="23" dur="500"/>
                                        <p:tgtEl>
                                          <p:spTgt spid="1434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4349"/>
                                        </p:tgtEl>
                                        <p:attrNameLst>
                                          <p:attrName>style.visibility</p:attrName>
                                        </p:attrNameLst>
                                      </p:cBhvr>
                                      <p:to>
                                        <p:strVal val="visible"/>
                                      </p:to>
                                    </p:set>
                                    <p:anim calcmode="lin" valueType="num">
                                      <p:cBhvr additive="base">
                                        <p:cTn id="28" dur="500" fill="hold"/>
                                        <p:tgtEl>
                                          <p:spTgt spid="14349"/>
                                        </p:tgtEl>
                                        <p:attrNameLst>
                                          <p:attrName>ppt_x</p:attrName>
                                        </p:attrNameLst>
                                      </p:cBhvr>
                                      <p:tavLst>
                                        <p:tav tm="0">
                                          <p:val>
                                            <p:strVal val="#ppt_x"/>
                                          </p:val>
                                        </p:tav>
                                        <p:tav tm="100000">
                                          <p:val>
                                            <p:strVal val="#ppt_x"/>
                                          </p:val>
                                        </p:tav>
                                      </p:tavLst>
                                    </p:anim>
                                    <p:anim calcmode="lin" valueType="num">
                                      <p:cBhvr additive="base">
                                        <p:cTn id="29" dur="500" fill="hold"/>
                                        <p:tgtEl>
                                          <p:spTgt spid="1434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14345"/>
                                        </p:tgtEl>
                                        <p:attrNameLst>
                                          <p:attrName>style.visibility</p:attrName>
                                        </p:attrNameLst>
                                      </p:cBhvr>
                                      <p:to>
                                        <p:strVal val="visible"/>
                                      </p:to>
                                    </p:set>
                                    <p:animEffect transition="in" filter="checkerboard(across)">
                                      <p:cBhvr>
                                        <p:cTn id="34" dur="500"/>
                                        <p:tgtEl>
                                          <p:spTgt spid="1434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4346"/>
                                        </p:tgtEl>
                                        <p:attrNameLst>
                                          <p:attrName>style.visibility</p:attrName>
                                        </p:attrNameLst>
                                      </p:cBhvr>
                                      <p:to>
                                        <p:strVal val="visible"/>
                                      </p:to>
                                    </p:set>
                                    <p:anim calcmode="lin" valueType="num">
                                      <p:cBhvr additive="base">
                                        <p:cTn id="39" dur="500" fill="hold"/>
                                        <p:tgtEl>
                                          <p:spTgt spid="14346"/>
                                        </p:tgtEl>
                                        <p:attrNameLst>
                                          <p:attrName>ppt_x</p:attrName>
                                        </p:attrNameLst>
                                      </p:cBhvr>
                                      <p:tavLst>
                                        <p:tav tm="0">
                                          <p:val>
                                            <p:strVal val="#ppt_x"/>
                                          </p:val>
                                        </p:tav>
                                        <p:tav tm="100000">
                                          <p:val>
                                            <p:strVal val="#ppt_x"/>
                                          </p:val>
                                        </p:tav>
                                      </p:tavLst>
                                    </p:anim>
                                    <p:anim calcmode="lin" valueType="num">
                                      <p:cBhvr additive="base">
                                        <p:cTn id="40" dur="500" fill="hold"/>
                                        <p:tgtEl>
                                          <p:spTgt spid="1434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41997"/>
                                        </p:tgtEl>
                                        <p:attrNameLst>
                                          <p:attrName>style.visibility</p:attrName>
                                        </p:attrNameLst>
                                      </p:cBhvr>
                                      <p:to>
                                        <p:strVal val="visible"/>
                                      </p:to>
                                    </p:set>
                                    <p:anim calcmode="lin" valueType="num">
                                      <p:cBhvr additive="base">
                                        <p:cTn id="45" dur="500" fill="hold"/>
                                        <p:tgtEl>
                                          <p:spTgt spid="41997"/>
                                        </p:tgtEl>
                                        <p:attrNameLst>
                                          <p:attrName>ppt_x</p:attrName>
                                        </p:attrNameLst>
                                      </p:cBhvr>
                                      <p:tavLst>
                                        <p:tav tm="0">
                                          <p:val>
                                            <p:strVal val="#ppt_x"/>
                                          </p:val>
                                        </p:tav>
                                        <p:tav tm="100000">
                                          <p:val>
                                            <p:strVal val="#ppt_x"/>
                                          </p:val>
                                        </p:tav>
                                      </p:tavLst>
                                    </p:anim>
                                    <p:anim calcmode="lin" valueType="num">
                                      <p:cBhvr additive="base">
                                        <p:cTn id="46" dur="500" fill="hold"/>
                                        <p:tgtEl>
                                          <p:spTgt spid="4199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47118"/>
                                        </p:tgtEl>
                                        <p:attrNameLst>
                                          <p:attrName>style.visibility</p:attrName>
                                        </p:attrNameLst>
                                      </p:cBhvr>
                                      <p:to>
                                        <p:strVal val="visible"/>
                                      </p:to>
                                    </p:set>
                                    <p:anim calcmode="lin" valueType="num">
                                      <p:cBhvr additive="base">
                                        <p:cTn id="51" dur="500" fill="hold"/>
                                        <p:tgtEl>
                                          <p:spTgt spid="47118"/>
                                        </p:tgtEl>
                                        <p:attrNameLst>
                                          <p:attrName>ppt_x</p:attrName>
                                        </p:attrNameLst>
                                      </p:cBhvr>
                                      <p:tavLst>
                                        <p:tav tm="0">
                                          <p:val>
                                            <p:strVal val="#ppt_x"/>
                                          </p:val>
                                        </p:tav>
                                        <p:tav tm="100000">
                                          <p:val>
                                            <p:strVal val="#ppt_x"/>
                                          </p:val>
                                        </p:tav>
                                      </p:tavLst>
                                    </p:anim>
                                    <p:anim calcmode="lin" valueType="num">
                                      <p:cBhvr additive="base">
                                        <p:cTn id="52" dur="500" fill="hold"/>
                                        <p:tgtEl>
                                          <p:spTgt spid="4711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41988"/>
                                        </p:tgtEl>
                                        <p:attrNameLst>
                                          <p:attrName>style.visibility</p:attrName>
                                        </p:attrNameLst>
                                      </p:cBhvr>
                                      <p:to>
                                        <p:strVal val="visible"/>
                                      </p:to>
                                    </p:set>
                                    <p:anim calcmode="lin" valueType="num">
                                      <p:cBhvr additive="base">
                                        <p:cTn id="57" dur="500" fill="hold"/>
                                        <p:tgtEl>
                                          <p:spTgt spid="41988"/>
                                        </p:tgtEl>
                                        <p:attrNameLst>
                                          <p:attrName>ppt_x</p:attrName>
                                        </p:attrNameLst>
                                      </p:cBhvr>
                                      <p:tavLst>
                                        <p:tav tm="0">
                                          <p:val>
                                            <p:strVal val="#ppt_x"/>
                                          </p:val>
                                        </p:tav>
                                        <p:tav tm="100000">
                                          <p:val>
                                            <p:strVal val="#ppt_x"/>
                                          </p:val>
                                        </p:tav>
                                      </p:tavLst>
                                    </p:anim>
                                    <p:anim calcmode="lin" valueType="num">
                                      <p:cBhvr additive="base">
                                        <p:cTn id="58" dur="500" fill="hold"/>
                                        <p:tgtEl>
                                          <p:spTgt spid="419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invisible-children"/>
          <p:cNvPicPr>
            <a:picLocks noChangeAspect="1" noChangeArrowheads="1"/>
          </p:cNvPicPr>
          <p:nvPr/>
        </p:nvPicPr>
        <p:blipFill>
          <a:blip r:embed="rId2" cstate="print"/>
          <a:srcRect/>
          <a:stretch>
            <a:fillRect/>
          </a:stretch>
        </p:blipFill>
        <p:spPr bwMode="auto">
          <a:xfrm>
            <a:off x="0" y="188640"/>
            <a:ext cx="3525440" cy="4752528"/>
          </a:xfrm>
          <a:prstGeom prst="rect">
            <a:avLst/>
          </a:prstGeom>
          <a:noFill/>
        </p:spPr>
      </p:pic>
      <p:pic>
        <p:nvPicPr>
          <p:cNvPr id="41988" name="Picture 4" descr="Image result for Framed Ann Pointon"/>
          <p:cNvPicPr>
            <a:picLocks noChangeAspect="1" noChangeArrowheads="1"/>
          </p:cNvPicPr>
          <p:nvPr/>
        </p:nvPicPr>
        <p:blipFill>
          <a:blip r:embed="rId3" cstate="print"/>
          <a:srcRect/>
          <a:stretch>
            <a:fillRect/>
          </a:stretch>
        </p:blipFill>
        <p:spPr bwMode="auto">
          <a:xfrm>
            <a:off x="3635896" y="188640"/>
            <a:ext cx="2429844" cy="3340200"/>
          </a:xfrm>
          <a:prstGeom prst="rect">
            <a:avLst/>
          </a:prstGeom>
          <a:noFill/>
        </p:spPr>
      </p:pic>
      <p:pic>
        <p:nvPicPr>
          <p:cNvPr id="41990" name="Picture 6" descr="Disabling Imagery poster"/>
          <p:cNvPicPr>
            <a:picLocks noChangeAspect="1" noChangeArrowheads="1"/>
          </p:cNvPicPr>
          <p:nvPr/>
        </p:nvPicPr>
        <p:blipFill>
          <a:blip r:embed="rId4" cstate="print"/>
          <a:srcRect/>
          <a:stretch>
            <a:fillRect/>
          </a:stretch>
        </p:blipFill>
        <p:spPr bwMode="auto">
          <a:xfrm>
            <a:off x="6085685" y="332656"/>
            <a:ext cx="3058315" cy="2759597"/>
          </a:xfrm>
          <a:prstGeom prst="rect">
            <a:avLst/>
          </a:prstGeom>
          <a:noFill/>
        </p:spPr>
      </p:pic>
      <p:pic>
        <p:nvPicPr>
          <p:cNvPr id="5" name="Picture 4" descr="C:\Users\Richard\AppData\Local\Temp\Cameron with Walker 2003 Inclusion.JPG"/>
          <p:cNvPicPr/>
          <p:nvPr/>
        </p:nvPicPr>
        <p:blipFill>
          <a:blip r:embed="rId5" cstate="print"/>
          <a:srcRect/>
          <a:stretch>
            <a:fillRect/>
          </a:stretch>
        </p:blipFill>
        <p:spPr bwMode="auto">
          <a:xfrm>
            <a:off x="7020272" y="3212976"/>
            <a:ext cx="1584176" cy="2304256"/>
          </a:xfrm>
          <a:prstGeom prst="rect">
            <a:avLst/>
          </a:prstGeom>
          <a:noFill/>
          <a:ln w="9525">
            <a:noFill/>
            <a:miter lim="800000"/>
            <a:headEnd/>
            <a:tailEnd/>
          </a:ln>
        </p:spPr>
      </p:pic>
      <p:sp>
        <p:nvSpPr>
          <p:cNvPr id="6" name="TextBox 5"/>
          <p:cNvSpPr txBox="1"/>
          <p:nvPr/>
        </p:nvSpPr>
        <p:spPr>
          <a:xfrm>
            <a:off x="971600" y="5229200"/>
            <a:ext cx="5904656" cy="1384995"/>
          </a:xfrm>
          <a:prstGeom prst="rect">
            <a:avLst/>
          </a:prstGeom>
          <a:noFill/>
        </p:spPr>
        <p:txBody>
          <a:bodyPr wrap="square" rtlCol="0">
            <a:spAutoFit/>
          </a:bodyPr>
          <a:lstStyle/>
          <a:p>
            <a:r>
              <a:rPr lang="en-GB" sz="2800" dirty="0" smtClean="0"/>
              <a:t>How long will those who were disabled children in 1995 wait to view themselves as part of everyday life?</a:t>
            </a:r>
            <a:endParaRPr lang="en-GB" sz="28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82"/>
            </a:gs>
            <a:gs pos="30000">
              <a:srgbClr val="66008F"/>
            </a:gs>
            <a:gs pos="64999">
              <a:srgbClr val="BA0066"/>
            </a:gs>
            <a:gs pos="89999">
              <a:srgbClr val="FF0000"/>
            </a:gs>
            <a:gs pos="100000">
              <a:srgbClr val="FF8200"/>
            </a:gs>
          </a:gsLst>
          <a:lin ang="5400000" scaled="0"/>
        </a:gra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691680" y="0"/>
            <a:ext cx="6372225" cy="1990725"/>
          </a:xfrm>
          <a:prstGeom prst="rect">
            <a:avLst/>
          </a:prstGeom>
          <a:noFill/>
          <a:ln w="9525">
            <a:noFill/>
            <a:miter lim="800000"/>
            <a:headEnd/>
            <a:tailEnd/>
          </a:ln>
        </p:spPr>
      </p:pic>
      <p:sp>
        <p:nvSpPr>
          <p:cNvPr id="3" name="TextBox 2"/>
          <p:cNvSpPr txBox="1"/>
          <p:nvPr/>
        </p:nvSpPr>
        <p:spPr>
          <a:xfrm>
            <a:off x="467544" y="2492896"/>
            <a:ext cx="8136904" cy="4247317"/>
          </a:xfrm>
          <a:prstGeom prst="rect">
            <a:avLst/>
          </a:prstGeom>
          <a:noFill/>
        </p:spPr>
        <p:txBody>
          <a:bodyPr wrap="square" rtlCol="0">
            <a:spAutoFit/>
          </a:bodyPr>
          <a:lstStyle/>
          <a:p>
            <a:r>
              <a:rPr lang="en-GB" sz="3600" dirty="0" smtClean="0"/>
              <a:t> </a:t>
            </a:r>
            <a:endParaRPr lang="en-GB" sz="3600" b="1" dirty="0"/>
          </a:p>
          <a:p>
            <a:r>
              <a:rPr lang="en-GB" sz="3600" b="1" i="1" dirty="0" smtClean="0"/>
              <a:t>Sorry – a verbatim theatre piece outlining the challenges for disabled artists today 	</a:t>
            </a:r>
          </a:p>
          <a:p>
            <a:r>
              <a:rPr lang="en-GB" sz="3600" dirty="0" smtClean="0"/>
              <a:t>Jenny </a:t>
            </a:r>
            <a:r>
              <a:rPr lang="en-GB" sz="3600" dirty="0" err="1"/>
              <a:t>Sealey</a:t>
            </a:r>
            <a:r>
              <a:rPr lang="en-GB" sz="3600" dirty="0"/>
              <a:t>, Artistic Director of </a:t>
            </a:r>
            <a:r>
              <a:rPr lang="en-GB" sz="3600" dirty="0" err="1"/>
              <a:t>Graeae</a:t>
            </a:r>
            <a:r>
              <a:rPr lang="en-GB" sz="3600" dirty="0"/>
              <a:t> 	</a:t>
            </a:r>
            <a:r>
              <a:rPr lang="en-GB" sz="3600" i="1" dirty="0" smtClean="0"/>
              <a:t>Sorry </a:t>
            </a:r>
            <a:r>
              <a:rPr lang="en-GB" sz="3600" i="1" dirty="0"/>
              <a:t>- </a:t>
            </a:r>
            <a:r>
              <a:rPr lang="en-GB" i="1" dirty="0"/>
              <a:t>	</a:t>
            </a:r>
          </a:p>
          <a:p>
            <a:endParaRPr lang="en-GB" b="1" i="1" dirty="0" smtClean="0"/>
          </a:p>
          <a:p>
            <a:endParaRPr lang="en-GB" b="1" i="1" dirty="0" smtClean="0"/>
          </a:p>
          <a:p>
            <a:endParaRPr lang="en-GB" b="1" i="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82"/>
            </a:gs>
            <a:gs pos="30000">
              <a:srgbClr val="66008F"/>
            </a:gs>
            <a:gs pos="64999">
              <a:srgbClr val="BA0066"/>
            </a:gs>
            <a:gs pos="89999">
              <a:srgbClr val="FF0000"/>
            </a:gs>
            <a:gs pos="100000">
              <a:srgbClr val="FF82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a:t/>
            </a:r>
            <a:br>
              <a:rPr lang="en-GB" dirty="0"/>
            </a:br>
            <a:r>
              <a:rPr lang="en-GB" dirty="0"/>
              <a:t> </a:t>
            </a:r>
            <a:r>
              <a:rPr lang="en-GB" dirty="0" smtClean="0"/>
              <a:t>The history of use </a:t>
            </a:r>
            <a:r>
              <a:rPr lang="en-GB" dirty="0"/>
              <a:t>of language and </a:t>
            </a:r>
            <a:r>
              <a:rPr lang="en-GB" dirty="0" smtClean="0"/>
              <a:t>    stereotypes </a:t>
            </a:r>
            <a:r>
              <a:rPr lang="en-GB" dirty="0"/>
              <a:t>in theatre 	</a:t>
            </a:r>
            <a:br>
              <a:rPr lang="en-GB" dirty="0"/>
            </a:br>
            <a:endParaRPr lang="en-GB" dirty="0"/>
          </a:p>
        </p:txBody>
      </p:sp>
      <p:sp>
        <p:nvSpPr>
          <p:cNvPr id="3" name="Subtitle 2"/>
          <p:cNvSpPr>
            <a:spLocks noGrp="1"/>
          </p:cNvSpPr>
          <p:nvPr>
            <p:ph type="subTitle" idx="1"/>
          </p:nvPr>
        </p:nvSpPr>
        <p:spPr/>
        <p:txBody>
          <a:bodyPr>
            <a:normAutofit lnSpcReduction="10000"/>
          </a:bodyPr>
          <a:lstStyle/>
          <a:p>
            <a:endParaRPr lang="en-GB" dirty="0"/>
          </a:p>
          <a:p>
            <a:r>
              <a:rPr lang="en-GB" dirty="0">
                <a:solidFill>
                  <a:schemeClr val="tx1"/>
                </a:solidFill>
              </a:rPr>
              <a:t> </a:t>
            </a:r>
            <a:r>
              <a:rPr lang="en-GB" sz="3600" dirty="0">
                <a:solidFill>
                  <a:schemeClr val="tx1"/>
                </a:solidFill>
              </a:rPr>
              <a:t>Richard Rieser, UK Disability History Month Co-ordinator </a:t>
            </a:r>
            <a:r>
              <a:rPr lang="en-GB" sz="3600" dirty="0"/>
              <a:t>	</a:t>
            </a:r>
          </a:p>
          <a:p>
            <a:endParaRPr lang="en-GB" dirty="0"/>
          </a:p>
        </p:txBody>
      </p:sp>
      <p:pic>
        <p:nvPicPr>
          <p:cNvPr id="4" name="Picture 2"/>
          <p:cNvPicPr>
            <a:picLocks noChangeAspect="1" noChangeArrowheads="1"/>
          </p:cNvPicPr>
          <p:nvPr/>
        </p:nvPicPr>
        <p:blipFill>
          <a:blip r:embed="rId2" cstate="print"/>
          <a:srcRect/>
          <a:stretch>
            <a:fillRect/>
          </a:stretch>
        </p:blipFill>
        <p:spPr bwMode="auto">
          <a:xfrm>
            <a:off x="1691680" y="0"/>
            <a:ext cx="6372225" cy="1990725"/>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www.subfrequenz.net/fraktallog/wp-content/2007/01/charbonnier.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4509120"/>
            <a:ext cx="2459074" cy="234888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descr="~AUT015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76256" y="404664"/>
            <a:ext cx="2114929" cy="34164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23" descr="AR6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788024" y="404664"/>
            <a:ext cx="2088232" cy="2806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4" descr="C:\DOCUME~1\dee\LOCALS~1\Temp\~AUT0004.bmp"/>
          <p:cNvPicPr>
            <a:picLocks noChangeAspect="1" noChangeArrowheads="1"/>
          </p:cNvPicPr>
          <p:nvPr/>
        </p:nvPicPr>
        <p:blipFill>
          <a:blip r:embed="rId5" cstate="print"/>
          <a:srcRect/>
          <a:stretch>
            <a:fillRect/>
          </a:stretch>
        </p:blipFill>
        <p:spPr bwMode="auto">
          <a:xfrm>
            <a:off x="7020504" y="3850977"/>
            <a:ext cx="2123496" cy="3007023"/>
          </a:xfrm>
          <a:prstGeom prst="rect">
            <a:avLst/>
          </a:prstGeom>
          <a:noFill/>
          <a:ln w="9525">
            <a:noFill/>
            <a:miter lim="800000"/>
            <a:headEnd/>
            <a:tailEnd/>
          </a:ln>
        </p:spPr>
      </p:pic>
      <p:pic>
        <p:nvPicPr>
          <p:cNvPr id="9" name="Picture 4" descr="~AUT0094"/>
          <p:cNvPicPr>
            <a:picLocks noChangeAspect="1" noChangeArrowheads="1"/>
          </p:cNvPicPr>
          <p:nvPr/>
        </p:nvPicPr>
        <p:blipFill>
          <a:blip r:embed="rId6" cstate="print"/>
          <a:srcRect/>
          <a:stretch>
            <a:fillRect/>
          </a:stretch>
        </p:blipFill>
        <p:spPr bwMode="auto">
          <a:xfrm>
            <a:off x="4932040" y="3668354"/>
            <a:ext cx="2232248" cy="3189646"/>
          </a:xfrm>
          <a:prstGeom prst="rect">
            <a:avLst/>
          </a:prstGeom>
          <a:noFill/>
          <a:ln w="9525">
            <a:noFill/>
            <a:miter lim="800000"/>
            <a:headEnd/>
            <a:tailEnd/>
          </a:ln>
        </p:spPr>
      </p:pic>
      <p:pic>
        <p:nvPicPr>
          <p:cNvPr id="1028" name="Picture 4" descr="http://upload.wikimedia.org/wikipedia/commons/3/3a/Hunchback_of_Notre_Dame.jpg"/>
          <p:cNvPicPr>
            <a:picLocks noChangeAspect="1" noChangeArrowheads="1"/>
          </p:cNvPicPr>
          <p:nvPr/>
        </p:nvPicPr>
        <p:blipFill>
          <a:blip r:embed="rId7" cstate="print"/>
          <a:srcRect/>
          <a:stretch>
            <a:fillRect/>
          </a:stretch>
        </p:blipFill>
        <p:spPr bwMode="auto">
          <a:xfrm>
            <a:off x="-1" y="2060848"/>
            <a:ext cx="2836007" cy="2304256"/>
          </a:xfrm>
          <a:prstGeom prst="rect">
            <a:avLst/>
          </a:prstGeom>
          <a:noFill/>
        </p:spPr>
      </p:pic>
      <p:sp>
        <p:nvSpPr>
          <p:cNvPr id="1030" name="AutoShape 6" descr="data:image/jpeg;base64,/9j/4AAQSkZJRgABAQAAAQABAAD/2wCEAAkGBhQSERUUExQWFRUUGCEZGRgYGCAbHBwcIB0fHhseHB0fGyYgHyUlHRggJC8gJScsLC0tIR4xOjAqNSgrLCkBCQoKBQUFDQUFDSkYEhgpKSkpKSkpKSkpKSkpKSkpKSkpKSkpKSkpKSkpKSkpKSkpKSkpKSkpKSkpKSkpKSkpKf/AABEIALMAlAMBIgACEQEDEQH/xAAcAAACAwEBAQEAAAAAAAAAAAAABgQFBwMCAQj/xAA8EAACAQMCBgAFAwEGBAcBAAABAgMEERIAIQUGEyIxQQcUMlFhI0JxgTNicpGhsSRSU4IVJUOSwcLhFv/EABQBAQAAAAAAAAAAAAAAAAAAAAD/xAAUEQEAAAAAAAAAAAAAAAAAAAAA/9oADAMBAAIRAxEAPwDcdGjUPiXFoqeMyTOsaDa7H2fAHsk/Yb6CXloDazvmjjXz2NPGgVTeXKoJQOqK12ESnqsFax7gguBvqByxzvxCoSmxFMFlp5JbMst7QsI7Fsye4m+QB/g6DVNGqfljmFayLMKUZWKSIfKsPI3ANiCCCQLgjbVxoDRo0aD4dLtdz9Rwti0pPkEojuoKtiQSqkA5Ai34OrriNasMUkr/AExoXP8ACgk/7ay3lzletaNVWeCKSNQ7KaeU7yd63csqkgm/bfe+g1Hh/EY541kicOjC4ZTcH/8AR7B3GpOWsz5WrpIZa2FFjimjgzKF8oVdCUVgwAuCoHUJAbIb76m8m8xrPXyL818xL0T1FWN4kjCOuFkYnduo1zf0PWg0DRfXnQzW0Hq+jSO/xapEkkSTOIqucRewE6nZShvtc+MrbEHxpn4DxYVNPHMFKCRQ2LWuP6jYjbYjYix0Fjo0aNAaNGjQfDrM+ZKiSTj0MQyPRpy8K4ZIJHWQdRjey4lQL2JN7Aa006UudeSRWFJopGiqItgyyMgdL3aNym4BBNmG4voEOHmSDh3y0kwkUwUxSSC6yyK8jMWzIHaWazEsy3FhYnx0p+bI4I6KRIHJnV4aa/QyZXawBjUCyI1hbNbk7/fVXXiiNRS8NhpDdJWlrEN8j01ZxF1LXkFySD77bHc6n1HDqSaOGCmETxiXGIXDsimpjLC57lyVm32Paw0DX8IeESQQTh2ZlafsLR9NjiioxIufDAre5Bx2On/XGmpljUKgCqosFAsAPQA120Br4W191nnxXq3kEVDHI0ZqA7O67EKi9q3+zORcDcgHQTPilVMlPFjcr1c3Aj6gYIjOqsuQ7S6rf/XSi1RG0LSVLzRVcti80TyRxxMwKJ04k3kcyKUaMjIsj3sALplDDLFThZKjrwCdurTkE4hcu65IKllBsvu/ux0+ty9SuscMiMkcdQWSBJCGDsIfqY79pkckmx+q2gh8DrXerp5MOu1ZTTRS42jkd0OEjlXxABEakgm9zqf8OqSeOsiqaoRmSuheMMgOQMBWwc3xBKqQbeSt7nWe8C4p8xJYtUNLBI2BiJE7RuzGVuqWxDn3mLWvY31rXCXgnqaGOmSRUokkZuoCpU2EZQ5Ld3ybuIYgb33I0D+NLnPvEVho3LkiN2WORhftjZgH+ncErdRb2RpiGk/4pykUOGZjWV1RpPSDyCxsQoyC9x/zGgRo6Phk5R+ILUoqqERpQUhY9JBsFuVbFQQDa4Hi41Y8vcaqOFrTrPIJaCpmEVMzg9aOMg9NnP04nbtO9t9vGu9pFjVWWaREo+r17qI0lT9R3lW92kLqosTcAn7nS7x51poHo3jEgkkWWlQKQA7WEYVsr3YMSSuysjXFmGg3XRrnTghVDG7WFz9z7/1100Bo0aNAa8nX0nSNzFzxJaQUoURxZCSqkBZFKkBxFGN5WUuNtgTsMvGgoviAiw1fXpUjFREpmmNiXlsFJVT4ukceZW42K/ff5yrzL1eJDrYdGod5KSQqqs5QYmLwGuhka2X2NvOl+dAGSWZpDiGlcdXE4yIysxlQYPPJ+yxAIjaMqMdziXL8nUlqmhmRVISd2ISVZGKusqRLLgiJZNy9tyTcDQbuDr7pY5H5l+ZiKuyNNEcXKMrK4/bIrKSpy9hSQGDD1pmvoA6zbjUC1dbOpK4sVpQ2RO6qXKOvgXLs8bjcPHa4vpr5j51paIqs8oV3BKJYktbawsLbnbfS1ysjwwS1E6lXiyDAkFTKzl3WwF8UkN1byMpNBX03CZ6/h0GLRYxxMJCofqNIqFVVWDLftJUsSd2bbSvzHWzRhVpoKSSWsidFkVbVKqv7nJYg3jX67C1j78s3IPGWh4jLTNkUqSXTtPawRZMMvpuFkKlR46YP7tLvF+X+hxNZQQQkFRGQD3Bo43CnE+bxyR7+CTbQTOR/hqYaPiDSsLP2xs62UpH+oWNjcKW7TY+AdMfJcR4iVriZaZ0fJYkYFSJEjLlgym6yYAj2LffXPnVjS8FhgVhGZ3jhYbqSrt+oAO4qSPI3sLjfTByfRGm6ULLhnTg4/YxtYjz6WRB+LaBsA1R85q/ykhRQ+NmdCcc41OTqCdgSo97edXmoPHOG/MU8sOWHUQrla9r+7e/496DL+OTmo4YkgYtSLDPLMVuqvK18FCEB5Arv5uBtck6lNx4VVClmSOaICWlZ12JjUHA3F1LAY3G/n7W1C4hyrVLX0sc1TLIscQYJTxEBruyyXDSYrs+7DcA2C7DUefk6aNquQ1TdEVJijTpdU2kcPIbEZFgSACvsHcC+g1rgXFBU08U4BUSoGxPlSfKn8g3H9NWGlX4dcTWWjVARnATHILhrNe/kMw3BB8n7XNtNFtB60aNGgoOdOKGGkcq4R3IjRj6Ztr/kgXsPJNhrLYpsD+ozIkKhiuTWZoj2qxAJT5f+zWSxV5R3X2Gmf4y8DnmhhmjmjjipnzkEni5Kqr+DfC5NtKMVTFEDnJFG4IWJSrSRzqvaWikO7BpGZ3RlPeENvZBg4Xwrq1CwyxgSVBZqgWEcijDK0kYBSRL9MrIvh8vZOrug43ZwzKrdZEjqFJvjJG/RkvvbcSKbewD9tQeUJCK9CxlbOF4F6rh+n02VxGreXxFxI9yM7Lc21S8UgqjJM0UiCnmrJQQsYaZQsZVsQzKh3BIUHI3uL+NB1pKYcK4iqKqpGkoVbBQXp5zsDeXNunNtsh8DfWvX1lXHuFTCennnnqqkU0kc12ijhgQM4HjZmbFrYjce7eNaZXsRE5X6grEe97G2gzj4lcuQVdTRzNNmodo2hHeriMM7KMTsxIw3PllG3gz+YKjpUMEaETySkNHdf7YkWiJI/cSyZH2MjqgpIpOjIYYhCA4EQLB8pGp88xba8jrEcf8Amv70zVFIs3EqGTYIi5hALAnpM0TYkXW2Uot+BfxoEKt4jPSsiJTvEeH4vlMQ11SMM6riWJaVnJYi9kCeADZkr66kqamOoCP15YkV6ZkbqkZpIbJaxyVVXO+NgLkDXnjNCsvF5o3HZM8ak7d4EYyAv5KG1/qtn4X6tPdRvXQqPCQyMf8AuaNV/wBm0GHfF7i8k84SpZo3hAK06r2BnIsA9+84A5SWtcAL7J0L4fUjR1KgQzQRmJrJMxY3AjyKnIixul2GzG+2kTnieSr4ikoR0hadIwJBZnCNuwiF2Khg3eLA5AedanyczE0qsMTDRXtYqf1HtuDuCBDuPu2gcgdeXawv9tc6ysSKN5JDiiKWY/YAXJ1C4RzBDVqzQvmEOLggqynzZlYBhtvuNBjnEp5OIr8xVCSKeJB8uYAVxtMuTIcsWdllW6kjHHfztf1sd4KOkBvlV5P1WdzJ2CQglO9rmYE+BYG5tqs5S4Tgk9M0E0winkZocNpFMhjJRyQnch3QkXKXv51eVfDZhQGoDGMpKWaNGIMcSr0XVpBu5UIHYi18SBtoLBphQ8UW7AR1IEYBcbL/AOlhEkYCKjkrkzXOf8afgdKPHSKnhwkMs0cZW8nRjWSR18YgYnybG6j87asuT+YBVQAm4lj7JVZSjBvuUO65CzD8HQXujRo0C/zxFlRSdqOAyErIbIVEi5Zn/lte+kjgMccFW0coaFRU5Cnkg+YiGaqUMEyr+m1xfc2sBsLaaPiBxgCIUigs9UGVsbEpCFJmk32uFBCg+W/g6ReTuITRli/EBTxOMU/TVlXFQyKQ/wBLdN/pBO6uPQ0E2r4l8lxFZJBcRvIHKQ3EamM9ElhsiANvGnjLNzdrCTWcPx4XTlgpzqSx2jKnMSLc9a8djsbm177EE6t+PUyVVGk8cgqAq4SMqD9VfBGP+LuCfSWxLXC6XUqKqWgkiMkHSoTGSEUmYxJi0bBnPTN0BGbLY43tvoJvO0cKQU8zJHfooC4habFVZPpZX6cY7vqGRO1r21Z8S50arvSUkc0UlQGVJ5UxRVs2T2vleyHFSAfB8a78LEFZSrE0q5wucSJepYgG1yVRX7G/aMQDsfB0ucerG4QEqp1jeTvihSJnIYlACXL7gsVXYXsFA8k6DgyiETU0sRpkXoyFVKsFaLphpkKgWBUZgtuWjf7EaaYxIeJUzPIrHpLkE+lmCTd6+wO7/JhpY4JTVdVRzVNW9plidIxIigh58StiCSYwrpirC9y3417Bq4KqpieUT1TQRwwtHGIysVneRwAMQ1wyIPLMFG2gj1XEZ3qqlwsNRTTF5TSzggFY2SJJYpLMAXPu3aRYjwdT/wDwnpShTw7iCsymyw1uaYAjYXlUhcmBt+b6ivWGnjkEOUn/AA+MSqgwbN1tJGPTNHE5kTwrxsdstP4m68tJUQgtGRIresQyg9wO4IeMKR5BJ0Gc8ZVulERSJS0zVGLh5Q9RJJGrFBKxuFUMvtm9G1jbTfypfpcNkUWDRSQsGYOfGQ7gAGsYTuBvfVPzrSrIZoFmELmsilVjcAExql7gi2TsqncHu1w5S5klJ4dFJHM3SaSOonYEhKghkEbE73GVr+N1toGr4i8WempBIpQR9RUnzQyDpPdWuqkHyRexva+l3gUFR0TW0zwzGMlUAnaQSwhe6NpDGGujgtGWBYXKkkHWh8T4ek8MkUgukqlGH4IsdY9wPljifAiZC6VFCLmdEY9iXGTqht3Ab3HoEaCsPOskHFIqlqeaCKokGY6942zC/YBLrkSRt9Vzvvp+5sgkag4rTxls1BlTHy0cgDkDbe5WRbDUKTlCnkhjgnliAliEjqxGSs0SoJIz4FjGp/Pf99UlHzskDxxmqhglpYjSTSS5S9TBgUeNE2NjchnYDuYWNtBH+DvPO8dPJmXW0e3ix2ViPACBI4/vdydP3L05PEqgE5HA3JsGKrJ2Bse1lGbhHBvbJWAKG63y9DEtdTpBGk8UbyIZu1rysubTNLazSsUNkS+K+SDYabOXIkauq5IgBGpCbEWMp7pja11NwgK/cM37twaho190aDIeL1ZqpZGcN+rYLER3mORsIpKe3l1hWRyp9SWIG5MSuSSRDIju0saGeN8Om4kykdlw/bkkYCmxIEjC++pdRLaMsnUeBnlmgkju0kaxJ0Yjl7ju+xO4Gxv5FjWUxjFSu7PFBizxqM2cCGNWVT+4BTsdiTbQS+T+NGoLRSPLM0oImj6T405KCyNIxAHaCPF2LX2tqqkCQTTJKVQfK1EJyYASGyuFbYAuVJew2RWRB4OvNVTRNTwVBhMwRlEwzKBovlxKcrEBmVl7Q37ri4B1bCojr5aaSVaYR/rGSMlZlKlIiA7EALJjZtvAFtAs0XCKh/7CpoK6ZFDFcysrDBbXN2VbfSbbFbL2+pHDonl4lTU1VC8awJJOqSkH9QLZChBIdVC5Ejy7m48akcQr8qxY84TT0kjShII+lVIYyMlxvugVgSVH6iXt41pkrI0ZkGLDAlWG+xW9wfsRoEfhtQBTxZk4PUw3J+yQI4/m7oP66qaTISZM/lGkma3cqyGOeKVd9ui8rbHyuXnU2Qf+W9azEU00cjBRfJeggbxvYB77fbUSGiRKlp0x6yCKmzN8FKxLiknoxz3ZM7drKv50HYcPkkbiKNGsRCJkcuxVKSmd4fYEjFr+D3t7G7RyK0ZjfC+RxcjK4ZWQGNxf2UspPsob73Oljk+niqJqmDJ1VwweAkZRCKoI6RbfJWDW8kWuBYbaa+WaVkqKsAqYhLZRazIT+oUG26HqFhfwSw8aBV5hQSMVVLytVytHl9MgVQksVvNyguD6IBH0688b4sKcyxBHaGoUzMVT9VWMMZjkPtj1E3t7PjbXXjskgCBSpQzTsxvYxNlIBLcb2sSLf3TqNzIJpKiXvFs5Ysj9SERfohLes5tz/h0Gm8MqxLDHIPEiK4/7lB/+ddKmnDqyMLqylSD7BFiD/TXDhDL0IununTXH/DiMf9NdKXiEcuXTkR8Ti2DBrH7Gx2P40GX8cpaejlFLJKkV4708khOPTFgYpG/5kx7HN+3b7388u8H4ajGoqYY265EkUkkZ9ERMuFtrEB7kfS5J8HXbmycPVyOrHON3AAtkVig8xg7MVkkdsTsbONfKaNjTMFE0zwytGt0vKvXp1UBrWtiWszegL6Br5qrI6UUbgrGkc42VLgRmNw1lUbBQcibWAF9V3InGHNRURSukiyu00EqjZ0BKEE+CbIrXHkE/bUXhTQCqmgtURr8uVSOpyCxFmZWEbNftYKpFiwsptYbaqKcCDprCrPU0THBFJAdQVQrH6dWEkni+Jte1tBrg0aj0NassaSIQUdQyn7g7jRoM94BwosziE4PGkaT08ouHZyXqMkJ7SSwIdDY296tqtr0NY6t3PUMAxF7ESrGu21wCo2/nUOg4hSCeQ17QrUx1HY5DINlQL05CBsRuUyNiSN9S6jFuD3kOCSMHZgbWV58sgRe2xuD60EfhovR1CSlUxRWkYKSuWT5kL5t2bb+LaoqrhE0M0ixuktnib5UrtJLIjGTEnZFlykZn9dMfnTPwvh7fIzlmyMkDKSRa7KZQxsNhfIHbX3m0FqOKWHESNhizEAdykLl7YDO+II/O17h04TyaJI86zCSZkRVZLjpIgugjkvne5JL3Fz6ttq3oeFimpBApZlijKqzm7EAG19vXjWf8O5WkFMlQMJUVBYvU1YkIXYMAhIQkC+IU46l8P4+Iw7IZ3j6ZVl+ZSriBsd2Klpo7b3bG1vIGgs6OVk4XUlFyOJHkLt0UBa/4G9veqyMHqMAFbKaWOMMAEmUOVkpZfQbYyRk/kejfpT8cjSlemYPnLIkdxG+ALmJApkC4BiN7X1HhmBhkbFH6gklenLWE8YdmWWJtsZo7YuL/ALRcjtOgh8mVzosUvUjMUNTKrQttURRzSYrmSxyF2Rsj69nWicNa1XVL9+m4/gpj/neM/wCmk7lBEnzgdoZlKNGWkvHVoDGmSlCoJUnwdrWB7jvpr5VOcYlYkzKPl5Gue4wuy3t9yST/AF0CnW0qNVQLYNKjVIK32kVpYzJEb2DARys3+IEDcHUacZCaQG7fMzSC/i2KTLa34pdj+ddOFhZqmBgrPeNJSl/+rUO5kB85RsIzsfpJ9a60kqhYi3iSanU+v7SF0/8AtoLr/wASKcMCIcpSTSx743fJo1ufQAGRP2B0v8iVklPXSQVEdPASAgSHYOcTKsgG2S4KVvYm43O+rflzhsdTBUU1QCwyRm3scsQrEFTcHqROfR3/ADpF41RTxfM2KR/JHoI5IJYOV+XjUlSyokbi4vdmJ9A2CWrmWGaYqztI3ci9rkSyFwBcgnGyZWsMWfTVyzWRRcQkiUv+qMburdxiWPp3cjEtgzAi9+3fS7FQIY+m4vF1FJRLh1QNHCDkCGIMYdWUGwxv/NpxrhsxjV42jE6TyiPq1LRgyJKWitHukhKXvex30FtxDldKmoeKR5VKEzQurW/Tl7Zk3uDYgj+6JBa2q3jPClohHCwlqadruO7/AImBwVBkhcWLXzF12IsdyO3XZOYzMkc4VzJGzTRiwu8JVWlh/LBGNh7MX41J52vIscy98DJbMXIVW7sz/Iwx/I0EPl+WsSIihqaSrp2dmV52ZJELG7RsqCwsST4B38DRqnXgXDnLNWdNJCxt+dzmbjzaXqC5+32to0FhwriUkOUSuIVMrj5eankkC2Nisc6nEj7E7AEDa2rqojK8IpljsWKU4XLwTdCAf8Xj+uqKm4jTJFIo4nLT2aT/AIeQpdRc2Q9SMsNvPcf51f8AF7jhlNbIf2H9mbOLYnt8bi17ewCPegn8BKHh46f0BJAvnYAsLb77eN99tQOLhjwqHGxyjiBB8sCoGC/YuSFv6BY6lcJqbUM7uALGVyVOQIIL5A/ZsrgebEa88Uix4WgZsAsUeZtdsQFDBPs7C6qfRN9BWx1P/k9ZkTdFnIZDiTsXWRbeAxIZfwRrL/8A+2q54IGCUjVMziNZhCUmhY+GZyMT1Bcgj+9sbaa+IVhbhHFAQsZ7XbuYrZlWyKV87IFFu3wDex1Snjk8qU5aGOKOqMbQKqNOyx04GTsVs2wAGI8hnvoLVp4mqu0ZH5mIjphCbKUIEhzEiICP3KwJxsRqXJQs8EceKZyhXWLYdTK15qSUkBJMG74zsTc2sbt7uFWhyJW0kxJA2KqL2Y/bbIKfa/jUKqcxRwU7pEg6fV+XnYGmkZYwqtTSgbFmkB6ZHm/i9yDlytTVKES1EaFD1XLyKBUxnLZWK3VwyW3XHx4NxqP8Nqq71YJH6ki1AW9yolB2YejeMk/zqx5dLU0MSNDV5Stic36/TIAF3bI4qbeidQOXuDKtRVRFSgaEIH2V3UvKGewHaAbBPxZv3aCs5fmX5hSGVYgyJGR6bpkiNr+BLHIpU/dPyNV8Cs0eJ2CKjILfuhido2P5DQn+v+WrPlqqU1AdGEcU85Ed4wyyIllWJ9/05VwLo3tDaxIsIVDHmiR3IaU4FrCyjIqffm1UP99BYUPGpI6h3gppJPmM8VktAbArKGJf9p6z22J2Ow1ScwVAd0MiCN56zqdNv1LdNY4iodexS9ms5v423OvUtKzJD8wAUyUh6xxURlkLQyviCpQWkU+QLgfYnXGNA0LinZMlkaL9ABVVkM7sEW5C7MjA3NifegsoaeGeiEe5lQxtfEqHFRIHjI32BbFiPNwb+d2h+FCVK1BFDITUEqs65R3wj8jcja+41Q8BCO8bCTIyTrGI1ftCQgsl0IupTpmxH1BgfY0xcjSZRTNckNOxBO5xsuN7/i2gz7htQiVHRVo4o55IzTinnWYIyZI/T2BSzyB8CN16gP4ceWawxyPQ1AUHcoB4ubswT+627p7Hen/p3NLz1RSQyPLGEBBE0UgomJR1/b1oSWOVipzW1m86tOJ1YrqOn4hTnFkAcnyVAPeD9+m4JI9gOP3aCBVcNKuywRUssanFWmcAgL24KNzZbYkncsHY+dfNWy8n8P4neolpx1r4SgOVIddmDYkAn7N7UqfejQdOFNXGFwsVLIHeTvEzhWux3A6beftfXWZg9BSKHsf0d79w8Ll/Rv8AbVHFDTXfqcPrFkEjZCAOUBvewMcgXwdjYe9dKyMJTwGNRKDTABDdcsJ4cVOXi+ZU3/Ogn0TA0RiQBTUVDQ4jaxJ/XsD9sZDpjHEopRNHE8bvDdWU7hWtsHUb2/j86VOXeBTwmlnklikzAW2DkqJMpGKuZCMiSAXxuQo8eNU/M3DniqZXepREM67tTmyJIjNYyI9wCy2yNu4C1j5Bc505hamoZwGOVYFgAK4lVQGSUkeQzdbdT4L2/adK3w2WSKsgkc9jpNEi5XIvAXuPQ+oeDe/rUn4liVowzoXWOQWmDgxHqxiS0Q2NnbKQlhf6VvtrryZw0xmiDMod5jNgG7um8DYOVtf9hFwTb3a4uDlNOt8MrGKBzidyy4VDBh7JV1UGw8MB70PIGMiRGJB0UjNJNfBuo4LfKybYqRgQpBxyF1W2r6uF6eNQLXecBwO5bvgMT6N3B/pq5T4dUzNeoaWrsxcLUMGUMfLBVVRc7De9h40HFqYoaQClnjCE3WmnBjQsw2kXIZr+64Gw175tik6h6QLPLSyx2HkgPGTifviz2/NtZy1NDbCJhHKZWUCLBZUf5gooDH9U9tvBsBt+NP8AVUlRRTRyfrVsCZhVAynQuFAUm4zS6/Ue5b73G4A5PhiLJJBJZXMnVhdcWur9jYHdXS6qT7Ur9hqhjTBwqWF2VxbbYzSKd/HmBDtqJxOgqYalOrVSI/SVx0mWNY85GEgBMLh/Ci7kE22v6q6Satq5IVpqWV4Iv0jUrinViRpVDx5kKGZZLk+mFxoHDjfDxLw1WIDBpJgB/claQKNvzgf5A134xwuCKKnMEaojCSWyi2RFOzAt7N8QCfNtHGa+r+VeNuHMkaKCpSeNyuBDLddthjvYnVNxPiErUSRfKy9Kncw9fNMWBDQA2yzsRIpuR4JOgu+BUD/OU3UiiDRU7FJ1AykTGNQrD6lKljt48W1I5LrBFRSSOSRHZjbybRJfbUTh3HESpqHeVXCRmKK2zLizu0ci+FcEKo/5gFOvHD2Hy01Ku/VQAWF9vlkD2I95H/fQNfHeGpLESxmHTu6mF2V7gH6cSMj+DcaQeTuMxUtWaYTyNHVSdsc8ZSRHKZAkMik5FXVif3Yfc60bhFR1KeJ73yjVr/e6g6QOfuWZZDIIRXu7jNCs0RhWQNmoCuQ4syA9vj1oL/iXw7gmZWV5oQqBMY3IBx2BO+5CgLc+lA9aNWnKnHfnKOGcCxkUZLf6XGzr/RgdGgTqRZKFilRUTUqkl1Mdqinx7Qbs8ReOxI2c2sRY7ai1HNFGsVOpq4Gwp5BcyL3OJIHCkgbFsD6+/wBtQvjlzbPRT0ZppGjfGQkgXBBKCzA3DDa9jq6+GHEIuJUZMyxTlbBw0KDFzdmAFtwb3B+5b+NBbcZ5gpIUpopKiCJkkjJUSDtCrf2bhdrAn7jVTz3WFlllplee9OrZU8oBHTlJDhhe+Nycd7+xtqo+MMx4XFTyUCx0zO7I5jjQZLYMA113Fxqu+H/BzPVrPIQqVtMOoEYxM0v9oXUJYAXT1b+NzoFnn6uhrqFKhWlFTAQJBMLO8UjSGE3sA5UfuAtZtNvEeGrHxKhbYGPhLG33KxOot/7tIHEpXlWqLyOWAFNTqSAOghL9zFBkMUVRYgszav6zmaV+JU8hMUqijEOaq8UceakNmWDWIJ/jx40Gh4X+XANyJW2vtZqtNz/SNrfwdM/OHMUVHSySSyiO6sEN+4sQcQo8k3t48aQ+DcwJ8wkZwlkRgyJTSrLkt55b5nFVxZwpDHbY+DpF+JdXXVfFVVImDmPGGFWWQhGBDXxJUE7332230Hj4P8aqZ+JU9PJPI8Cs0pjZiVyALA2PvPu/nX6UGsU+FvwlraKujqqjpqqqwKh8m7lsPAt5P30y8z1yrX/K51c8syiRIkqukoBL5AYqoAVUv3Nc3A0Cd8WOe2p+LFFijkEcKIQ+YNyS+zIyt+4A72OnnkPnenHC4pJV6EUeMKndgzEeBit73uLAG2251m3O/LEMucvSqUmhZRMBI1UemP7RpHK4oyDwMzf7Dzq++GPFaXiMMvCpg8kMJElOX7JMAfBKH6kY3FvR/Gg0luaUc4dCqxbYu0DIgB2JZntYAbm+qnlCnjnpZqdjkkirdlOxuvSJVhtfOBmBH413ovhZRR5ZK0xNrdY9QLYECy2APnctck6teA8vR0au2RZ5LGSRgqg4iwsqgIigX2AHsm+gzrik9RDUyieBpOmu88K5dQiEgO6DdGx3P7fV/GptHxIqy5o8DApJaQAM0RX9R1AJ7RiQR5AIPvWdx8+SNX1Cs5k+YqVjWQYY9HqYFTePIgx2AxYe/N9foPjXL0dSEyyR4myjkjOLo3g4tY+RsQQQR5Gg48uVCrSqMhjEWTIkWIViFN723Wx/rpQ5s5mgqJjEBBPFGMjJIM4YpFNmyZGyW6yKOoAVQ2v5NuHNPwq4dBRVEpV8kRnDSTvYt58AgXNrbD3pR5W56o0r6WCGMiEs0ZYIET9RcAojOTMuVsmkYsSB9I2IXQ5zm4O8lO1LdHfrRCOTqKqOoGIYgG2StYEbAj1bX3Wm0XKVJEpVKeJQTcjAHfYbXvYWA2Gw0aDI+eeET8TCdaSOKWMnHqNDDEgYjIEGZ5WPaCG2H40o00tdwOpCQTxutRbuiZJEkF7DY7BhlsWt/lr9Iwcu0yCy08KgC20a+P8ALVTPyX3M0M7whzcx9OKSL8jFo77/AOLbQY18YeJzSR06yPM6ZsVM0USm4AGzRMQ2x8WHrc66fDyuq1hp3ayxQGWSBmW/VxUK8ZbykYUt3fcj0ptqU/wximjkjqDGVfHaGnjgIxN/qAZ97W8+NXlXyrE1MlOl4Vit0jHsYyBYFb3B2JBBuGBIPnQZ/wAd+K8s0DJRxGKXoibJykhEZ9oFJUNb/qFbbCxJA0z8s8sVB4eiVVXUGodhK0iSFWXYWQXBFgPIIsTfUng3w7pqfo7ZmBQEDBQob90gUAd7EC7EnwLW00KugTar4c5hQ1XOyq2VnSFwWsRc3i8WY9p21ccucpw0asEGTO2TOQoN7BdgqhVFhaygavNGg8FdYj8U4pOGcRi4osqySySFUiYdoiWMCx3udydxbyNbg2kfmn4bjiNSstS+UcbKI41uoCWvLcgg5O1t72AUaDNqX4tLxGshhraWJInPT6iSSK6Z7HvDDtJ2KkWI0+cF5MouD1CtBkZagFT1XFo4U75XuALAWG594i4uddOK/BmjlmjdI44kjVRgF7WIkDEsL910BTfffTPwXlCnpc+khJkGJZ2aQ4D6Uu5JCi+y+NApcX41LKyF5hJTu5ULRStbbfFnjV5pHKb4rgo9k6RPiBLWyJ0aOCvSndiHR+tJnvZCc1uoYb4Bjfa/jW9U1DHGLRoqDzZFCj/IDXfHQfmmn+EdVDJCzFRIpWWTqKUhjUWYBpTsz3FiiA2++tKqOYKmViZHqYg6holp1jhjKkkBnmnuQdrhSFJBBC60St4bHMuMsaSLe+LqGF/Rsdtcl4DAI+l0YumDkEKArf7hSLA76D83c90lfVVnRVp6pDbphX6yjtFxkirGWB82AtrQ+S/gTHD8tUVDuaiNhI8YIwuN0W9r9psSbm+tXp6NI1Coqoo8KoAH+Q211A0Bo0aNAaNGjQfdGjRoDRo0aA0aNGgNfF0aNB90aNGgNGjRoDRo0aA0aNGgNGjRo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32" name="AutoShape 8" descr="data:image/jpeg;base64,/9j/4AAQSkZJRgABAQAAAQABAAD/2wCEAAkGBhQSERUUExQWFRUUGCEZGRgYGCAbHBwcIB0fHhseHB0fGyYgHyUlHRggJC8gJScsLC0tIR4xOjAqNSgrLCkBCQoKBQUFDQUFDSkYEhgpKSkpKSkpKSkpKSkpKSkpKSkpKSkpKSkpKSkpKSkpKSkpKSkpKSkpKSkpKSkpKSkpKf/AABEIALMAlAMBIgACEQEDEQH/xAAcAAACAwEBAQEAAAAAAAAAAAAABgQFBwMCAQj/xAA8EAACAQMCBgAFAwEGBAcBAAABAgMEERIAIQUGEyIxQQcUMlFhI0JxgTNicpGhsSRSU4IVJUOSwcLhFv/EABQBAQAAAAAAAAAAAAAAAAAAAAD/xAAUEQEAAAAAAAAAAAAAAAAAAAAA/9oADAMBAAIRAxEAPwDcdGjUPiXFoqeMyTOsaDa7H2fAHsk/Yb6CXloDazvmjjXz2NPGgVTeXKoJQOqK12ESnqsFax7gguBvqByxzvxCoSmxFMFlp5JbMst7QsI7Fsye4m+QB/g6DVNGqfljmFayLMKUZWKSIfKsPI3ANiCCCQLgjbVxoDRo0aD4dLtdz9Rwti0pPkEojuoKtiQSqkA5Ai34OrriNasMUkr/AExoXP8ACgk/7ay3lzletaNVWeCKSNQ7KaeU7yd63csqkgm/bfe+g1Hh/EY541kicOjC4ZTcH/8AR7B3GpOWsz5WrpIZa2FFjimjgzKF8oVdCUVgwAuCoHUJAbIb76m8m8xrPXyL818xL0T1FWN4kjCOuFkYnduo1zf0PWg0DRfXnQzW0Hq+jSO/xapEkkSTOIqucRewE6nZShvtc+MrbEHxpn4DxYVNPHMFKCRQ2LWuP6jYjbYjYix0Fjo0aNAaNGjQfDrM+ZKiSTj0MQyPRpy8K4ZIJHWQdRjey4lQL2JN7Aa006UudeSRWFJopGiqItgyyMgdL3aNym4BBNmG4voEOHmSDh3y0kwkUwUxSSC6yyK8jMWzIHaWazEsy3FhYnx0p+bI4I6KRIHJnV4aa/QyZXawBjUCyI1hbNbk7/fVXXiiNRS8NhpDdJWlrEN8j01ZxF1LXkFySD77bHc6n1HDqSaOGCmETxiXGIXDsimpjLC57lyVm32Paw0DX8IeESQQTh2ZlafsLR9NjiioxIufDAre5Bx2On/XGmpljUKgCqosFAsAPQA120Br4W191nnxXq3kEVDHI0ZqA7O67EKi9q3+zORcDcgHQTPilVMlPFjcr1c3Aj6gYIjOqsuQ7S6rf/XSi1RG0LSVLzRVcti80TyRxxMwKJ04k3kcyKUaMjIsj3sALplDDLFThZKjrwCdurTkE4hcu65IKllBsvu/ux0+ty9SuscMiMkcdQWSBJCGDsIfqY79pkckmx+q2gh8DrXerp5MOu1ZTTRS42jkd0OEjlXxABEakgm9zqf8OqSeOsiqaoRmSuheMMgOQMBWwc3xBKqQbeSt7nWe8C4p8xJYtUNLBI2BiJE7RuzGVuqWxDn3mLWvY31rXCXgnqaGOmSRUokkZuoCpU2EZQ5Ld3ybuIYgb33I0D+NLnPvEVho3LkiN2WORhftjZgH+ncErdRb2RpiGk/4pykUOGZjWV1RpPSDyCxsQoyC9x/zGgRo6Phk5R+ILUoqqERpQUhY9JBsFuVbFQQDa4Hi41Y8vcaqOFrTrPIJaCpmEVMzg9aOMg9NnP04nbtO9t9vGu9pFjVWWaREo+r17qI0lT9R3lW92kLqosTcAn7nS7x51poHo3jEgkkWWlQKQA7WEYVsr3YMSSuysjXFmGg3XRrnTghVDG7WFz9z7/1100Bo0aNAa8nX0nSNzFzxJaQUoURxZCSqkBZFKkBxFGN5WUuNtgTsMvGgoviAiw1fXpUjFREpmmNiXlsFJVT4ukceZW42K/ff5yrzL1eJDrYdGod5KSQqqs5QYmLwGuhka2X2NvOl+dAGSWZpDiGlcdXE4yIysxlQYPPJ+yxAIjaMqMdziXL8nUlqmhmRVISd2ISVZGKusqRLLgiJZNy9tyTcDQbuDr7pY5H5l+ZiKuyNNEcXKMrK4/bIrKSpy9hSQGDD1pmvoA6zbjUC1dbOpK4sVpQ2RO6qXKOvgXLs8bjcPHa4vpr5j51paIqs8oV3BKJYktbawsLbnbfS1ysjwwS1E6lXiyDAkFTKzl3WwF8UkN1byMpNBX03CZ6/h0GLRYxxMJCofqNIqFVVWDLftJUsSd2bbSvzHWzRhVpoKSSWsidFkVbVKqv7nJYg3jX67C1j78s3IPGWh4jLTNkUqSXTtPawRZMMvpuFkKlR46YP7tLvF+X+hxNZQQQkFRGQD3Bo43CnE+bxyR7+CTbQTOR/hqYaPiDSsLP2xs62UpH+oWNjcKW7TY+AdMfJcR4iVriZaZ0fJYkYFSJEjLlgym6yYAj2LffXPnVjS8FhgVhGZ3jhYbqSrt+oAO4qSPI3sLjfTByfRGm6ULLhnTg4/YxtYjz6WRB+LaBsA1R85q/ykhRQ+NmdCcc41OTqCdgSo97edXmoPHOG/MU8sOWHUQrla9r+7e/496DL+OTmo4YkgYtSLDPLMVuqvK18FCEB5Arv5uBtck6lNx4VVClmSOaICWlZ12JjUHA3F1LAY3G/n7W1C4hyrVLX0sc1TLIscQYJTxEBruyyXDSYrs+7DcA2C7DUefk6aNquQ1TdEVJijTpdU2kcPIbEZFgSACvsHcC+g1rgXFBU08U4BUSoGxPlSfKn8g3H9NWGlX4dcTWWjVARnATHILhrNe/kMw3BB8n7XNtNFtB60aNGgoOdOKGGkcq4R3IjRj6Ztr/kgXsPJNhrLYpsD+ozIkKhiuTWZoj2qxAJT5f+zWSxV5R3X2Gmf4y8DnmhhmjmjjipnzkEni5Kqr+DfC5NtKMVTFEDnJFG4IWJSrSRzqvaWikO7BpGZ3RlPeENvZBg4Xwrq1CwyxgSVBZqgWEcijDK0kYBSRL9MrIvh8vZOrug43ZwzKrdZEjqFJvjJG/RkvvbcSKbewD9tQeUJCK9CxlbOF4F6rh+n02VxGreXxFxI9yM7Lc21S8UgqjJM0UiCnmrJQQsYaZQsZVsQzKh3BIUHI3uL+NB1pKYcK4iqKqpGkoVbBQXp5zsDeXNunNtsh8DfWvX1lXHuFTCennnnqqkU0kc12ijhgQM4HjZmbFrYjce7eNaZXsRE5X6grEe97G2gzj4lcuQVdTRzNNmodo2hHeriMM7KMTsxIw3PllG3gz+YKjpUMEaETySkNHdf7YkWiJI/cSyZH2MjqgpIpOjIYYhCA4EQLB8pGp88xba8jrEcf8Amv70zVFIs3EqGTYIi5hALAnpM0TYkXW2Uot+BfxoEKt4jPSsiJTvEeH4vlMQ11SMM6riWJaVnJYi9kCeADZkr66kqamOoCP15YkV6ZkbqkZpIbJaxyVVXO+NgLkDXnjNCsvF5o3HZM8ak7d4EYyAv5KG1/qtn4X6tPdRvXQqPCQyMf8AuaNV/wBm0GHfF7i8k84SpZo3hAK06r2BnIsA9+84A5SWtcAL7J0L4fUjR1KgQzQRmJrJMxY3AjyKnIixul2GzG+2kTnieSr4ikoR0hadIwJBZnCNuwiF2Khg3eLA5AedanyczE0qsMTDRXtYqf1HtuDuCBDuPu2gcgdeXawv9tc6ysSKN5JDiiKWY/YAXJ1C4RzBDVqzQvmEOLggqynzZlYBhtvuNBjnEp5OIr8xVCSKeJB8uYAVxtMuTIcsWdllW6kjHHfztf1sd4KOkBvlV5P1WdzJ2CQglO9rmYE+BYG5tqs5S4Tgk9M0E0winkZocNpFMhjJRyQnch3QkXKXv51eVfDZhQGoDGMpKWaNGIMcSr0XVpBu5UIHYi18SBtoLBphQ8UW7AR1IEYBcbL/AOlhEkYCKjkrkzXOf8afgdKPHSKnhwkMs0cZW8nRjWSR18YgYnybG6j87asuT+YBVQAm4lj7JVZSjBvuUO65CzD8HQXujRo0C/zxFlRSdqOAyErIbIVEi5Zn/lte+kjgMccFW0coaFRU5Cnkg+YiGaqUMEyr+m1xfc2sBsLaaPiBxgCIUigs9UGVsbEpCFJmk32uFBCg+W/g6ReTuITRli/EBTxOMU/TVlXFQyKQ/wBLdN/pBO6uPQ0E2r4l8lxFZJBcRvIHKQ3EamM9ElhsiANvGnjLNzdrCTWcPx4XTlgpzqSx2jKnMSLc9a8djsbm177EE6t+PUyVVGk8cgqAq4SMqD9VfBGP+LuCfSWxLXC6XUqKqWgkiMkHSoTGSEUmYxJi0bBnPTN0BGbLY43tvoJvO0cKQU8zJHfooC4habFVZPpZX6cY7vqGRO1r21Z8S50arvSUkc0UlQGVJ5UxRVs2T2vleyHFSAfB8a78LEFZSrE0q5wucSJepYgG1yVRX7G/aMQDsfB0ucerG4QEqp1jeTvihSJnIYlACXL7gsVXYXsFA8k6DgyiETU0sRpkXoyFVKsFaLphpkKgWBUZgtuWjf7EaaYxIeJUzPIrHpLkE+lmCTd6+wO7/JhpY4JTVdVRzVNW9plidIxIigh58StiCSYwrpirC9y3417Bq4KqpieUT1TQRwwtHGIysVneRwAMQ1wyIPLMFG2gj1XEZ3qqlwsNRTTF5TSzggFY2SJJYpLMAXPu3aRYjwdT/wDwnpShTw7iCsymyw1uaYAjYXlUhcmBt+b6ivWGnjkEOUn/AA+MSqgwbN1tJGPTNHE5kTwrxsdstP4m68tJUQgtGRIresQyg9wO4IeMKR5BJ0Gc8ZVulERSJS0zVGLh5Q9RJJGrFBKxuFUMvtm9G1jbTfypfpcNkUWDRSQsGYOfGQ7gAGsYTuBvfVPzrSrIZoFmELmsilVjcAExql7gi2TsqncHu1w5S5klJ4dFJHM3SaSOonYEhKghkEbE73GVr+N1toGr4i8WempBIpQR9RUnzQyDpPdWuqkHyRexva+l3gUFR0TW0zwzGMlUAnaQSwhe6NpDGGujgtGWBYXKkkHWh8T4ek8MkUgukqlGH4IsdY9wPljifAiZC6VFCLmdEY9iXGTqht3Ab3HoEaCsPOskHFIqlqeaCKokGY6942zC/YBLrkSRt9Vzvvp+5sgkag4rTxls1BlTHy0cgDkDbe5WRbDUKTlCnkhjgnliAliEjqxGSs0SoJIz4FjGp/Pf99UlHzskDxxmqhglpYjSTSS5S9TBgUeNE2NjchnYDuYWNtBH+DvPO8dPJmXW0e3ix2ViPACBI4/vdydP3L05PEqgE5HA3JsGKrJ2Bse1lGbhHBvbJWAKG63y9DEtdTpBGk8UbyIZu1rysubTNLazSsUNkS+K+SDYabOXIkauq5IgBGpCbEWMp7pja11NwgK/cM37twaho190aDIeL1ZqpZGcN+rYLER3mORsIpKe3l1hWRyp9SWIG5MSuSSRDIju0saGeN8Om4kykdlw/bkkYCmxIEjC++pdRLaMsnUeBnlmgkju0kaxJ0Yjl7ju+xO4Gxv5FjWUxjFSu7PFBizxqM2cCGNWVT+4BTsdiTbQS+T+NGoLRSPLM0oImj6T405KCyNIxAHaCPF2LX2tqqkCQTTJKVQfK1EJyYASGyuFbYAuVJew2RWRB4OvNVTRNTwVBhMwRlEwzKBovlxKcrEBmVl7Q37ri4B1bCojr5aaSVaYR/rGSMlZlKlIiA7EALJjZtvAFtAs0XCKh/7CpoK6ZFDFcysrDBbXN2VbfSbbFbL2+pHDonl4lTU1VC8awJJOqSkH9QLZChBIdVC5Ejy7m48akcQr8qxY84TT0kjShII+lVIYyMlxvugVgSVH6iXt41pkrI0ZkGLDAlWG+xW9wfsRoEfhtQBTxZk4PUw3J+yQI4/m7oP66qaTISZM/lGkma3cqyGOeKVd9ui8rbHyuXnU2Qf+W9azEU00cjBRfJeggbxvYB77fbUSGiRKlp0x6yCKmzN8FKxLiknoxz3ZM7drKv50HYcPkkbiKNGsRCJkcuxVKSmd4fYEjFr+D3t7G7RyK0ZjfC+RxcjK4ZWQGNxf2UspPsob73Oljk+niqJqmDJ1VwweAkZRCKoI6RbfJWDW8kWuBYbaa+WaVkqKsAqYhLZRazIT+oUG26HqFhfwSw8aBV5hQSMVVLytVytHl9MgVQksVvNyguD6IBH0688b4sKcyxBHaGoUzMVT9VWMMZjkPtj1E3t7PjbXXjskgCBSpQzTsxvYxNlIBLcb2sSLf3TqNzIJpKiXvFs5Ysj9SERfohLes5tz/h0Gm8MqxLDHIPEiK4/7lB/+ddKmnDqyMLqylSD7BFiD/TXDhDL0IununTXH/DiMf9NdKXiEcuXTkR8Ti2DBrH7Gx2P40GX8cpaejlFLJKkV4708khOPTFgYpG/5kx7HN+3b7388u8H4ajGoqYY265EkUkkZ9ERMuFtrEB7kfS5J8HXbmycPVyOrHON3AAtkVig8xg7MVkkdsTsbONfKaNjTMFE0zwytGt0vKvXp1UBrWtiWszegL6Br5qrI6UUbgrGkc42VLgRmNw1lUbBQcibWAF9V3InGHNRURSukiyu00EqjZ0BKEE+CbIrXHkE/bUXhTQCqmgtURr8uVSOpyCxFmZWEbNftYKpFiwsptYbaqKcCDprCrPU0THBFJAdQVQrH6dWEkni+Jte1tBrg0aj0NassaSIQUdQyn7g7jRoM94BwosziE4PGkaT08ouHZyXqMkJ7SSwIdDY296tqtr0NY6t3PUMAxF7ESrGu21wCo2/nUOg4hSCeQ17QrUx1HY5DINlQL05CBsRuUyNiSN9S6jFuD3kOCSMHZgbWV58sgRe2xuD60EfhovR1CSlUxRWkYKSuWT5kL5t2bb+LaoqrhE0M0ixuktnib5UrtJLIjGTEnZFlykZn9dMfnTPwvh7fIzlmyMkDKSRa7KZQxsNhfIHbX3m0FqOKWHESNhizEAdykLl7YDO+II/O17h04TyaJI86zCSZkRVZLjpIgugjkvne5JL3Fz6ttq3oeFimpBApZlijKqzm7EAG19vXjWf8O5WkFMlQMJUVBYvU1YkIXYMAhIQkC+IU46l8P4+Iw7IZ3j6ZVl+ZSriBsd2Klpo7b3bG1vIGgs6OVk4XUlFyOJHkLt0UBa/4G9veqyMHqMAFbKaWOMMAEmUOVkpZfQbYyRk/kejfpT8cjSlemYPnLIkdxG+ALmJApkC4BiN7X1HhmBhkbFH6gklenLWE8YdmWWJtsZo7YuL/ALRcjtOgh8mVzosUvUjMUNTKrQttURRzSYrmSxyF2Rsj69nWicNa1XVL9+m4/gpj/neM/wCmk7lBEnzgdoZlKNGWkvHVoDGmSlCoJUnwdrWB7jvpr5VOcYlYkzKPl5Gue4wuy3t9yST/AF0CnW0qNVQLYNKjVIK32kVpYzJEb2DARys3+IEDcHUacZCaQG7fMzSC/i2KTLa34pdj+ddOFhZqmBgrPeNJSl/+rUO5kB85RsIzsfpJ9a60kqhYi3iSanU+v7SF0/8AtoLr/wASKcMCIcpSTSx743fJo1ufQAGRP2B0v8iVklPXSQVEdPASAgSHYOcTKsgG2S4KVvYm43O+rflzhsdTBUU1QCwyRm3scsQrEFTcHqROfR3/ADpF41RTxfM2KR/JHoI5IJYOV+XjUlSyokbi4vdmJ9A2CWrmWGaYqztI3ci9rkSyFwBcgnGyZWsMWfTVyzWRRcQkiUv+qMburdxiWPp3cjEtgzAi9+3fS7FQIY+m4vF1FJRLh1QNHCDkCGIMYdWUGwxv/NpxrhsxjV42jE6TyiPq1LRgyJKWitHukhKXvex30FtxDldKmoeKR5VKEzQurW/Tl7Zk3uDYgj+6JBa2q3jPClohHCwlqadruO7/AImBwVBkhcWLXzF12IsdyO3XZOYzMkc4VzJGzTRiwu8JVWlh/LBGNh7MX41J52vIscy98DJbMXIVW7sz/Iwx/I0EPl+WsSIihqaSrp2dmV52ZJELG7RsqCwsST4B38DRqnXgXDnLNWdNJCxt+dzmbjzaXqC5+32to0FhwriUkOUSuIVMrj5eankkC2Nisc6nEj7E7AEDa2rqojK8IpljsWKU4XLwTdCAf8Xj+uqKm4jTJFIo4nLT2aT/AIeQpdRc2Q9SMsNvPcf51f8AF7jhlNbIf2H9mbOLYnt8bi17ewCPegn8BKHh46f0BJAvnYAsLb77eN99tQOLhjwqHGxyjiBB8sCoGC/YuSFv6BY6lcJqbUM7uALGVyVOQIIL5A/ZsrgebEa88Uix4WgZsAsUeZtdsQFDBPs7C6qfRN9BWx1P/k9ZkTdFnIZDiTsXWRbeAxIZfwRrL/8A+2q54IGCUjVMziNZhCUmhY+GZyMT1Bcgj+9sbaa+IVhbhHFAQsZ7XbuYrZlWyKV87IFFu3wDex1Snjk8qU5aGOKOqMbQKqNOyx04GTsVs2wAGI8hnvoLVp4mqu0ZH5mIjphCbKUIEhzEiICP3KwJxsRqXJQs8EceKZyhXWLYdTK15qSUkBJMG74zsTc2sbt7uFWhyJW0kxJA2KqL2Y/bbIKfa/jUKqcxRwU7pEg6fV+XnYGmkZYwqtTSgbFmkB6ZHm/i9yDlytTVKES1EaFD1XLyKBUxnLZWK3VwyW3XHx4NxqP8Nqq71YJH6ki1AW9yolB2YejeMk/zqx5dLU0MSNDV5Stic36/TIAF3bI4qbeidQOXuDKtRVRFSgaEIH2V3UvKGewHaAbBPxZv3aCs5fmX5hSGVYgyJGR6bpkiNr+BLHIpU/dPyNV8Cs0eJ2CKjILfuhido2P5DQn+v+WrPlqqU1AdGEcU85Ed4wyyIllWJ9/05VwLo3tDaxIsIVDHmiR3IaU4FrCyjIqffm1UP99BYUPGpI6h3gppJPmM8VktAbArKGJf9p6z22J2Ow1ScwVAd0MiCN56zqdNv1LdNY4iodexS9ms5v423OvUtKzJD8wAUyUh6xxURlkLQyviCpQWkU+QLgfYnXGNA0LinZMlkaL9ABVVkM7sEW5C7MjA3NifegsoaeGeiEe5lQxtfEqHFRIHjI32BbFiPNwb+d2h+FCVK1BFDITUEqs65R3wj8jcja+41Q8BCO8bCTIyTrGI1ftCQgsl0IupTpmxH1BgfY0xcjSZRTNckNOxBO5xsuN7/i2gz7htQiVHRVo4o55IzTinnWYIyZI/T2BSzyB8CN16gP4ceWawxyPQ1AUHcoB4ubswT+627p7Hen/p3NLz1RSQyPLGEBBE0UgomJR1/b1oSWOVipzW1m86tOJ1YrqOn4hTnFkAcnyVAPeD9+m4JI9gOP3aCBVcNKuywRUssanFWmcAgL24KNzZbYkncsHY+dfNWy8n8P4neolpx1r4SgOVIddmDYkAn7N7UqfejQdOFNXGFwsVLIHeTvEzhWux3A6beftfXWZg9BSKHsf0d79w8Ll/Rv8AbVHFDTXfqcPrFkEjZCAOUBvewMcgXwdjYe9dKyMJTwGNRKDTABDdcsJ4cVOXi+ZU3/Ogn0TA0RiQBTUVDQ4jaxJ/XsD9sZDpjHEopRNHE8bvDdWU7hWtsHUb2/j86VOXeBTwmlnklikzAW2DkqJMpGKuZCMiSAXxuQo8eNU/M3DniqZXepREM67tTmyJIjNYyI9wCy2yNu4C1j5Bc505hamoZwGOVYFgAK4lVQGSUkeQzdbdT4L2/adK3w2WSKsgkc9jpNEi5XIvAXuPQ+oeDe/rUn4liVowzoXWOQWmDgxHqxiS0Q2NnbKQlhf6VvtrryZw0xmiDMod5jNgG7um8DYOVtf9hFwTb3a4uDlNOt8MrGKBzidyy4VDBh7JV1UGw8MB70PIGMiRGJB0UjNJNfBuo4LfKybYqRgQpBxyF1W2r6uF6eNQLXecBwO5bvgMT6N3B/pq5T4dUzNeoaWrsxcLUMGUMfLBVVRc7De9h40HFqYoaQClnjCE3WmnBjQsw2kXIZr+64Gw175tik6h6QLPLSyx2HkgPGTifviz2/NtZy1NDbCJhHKZWUCLBZUf5gooDH9U9tvBsBt+NP8AVUlRRTRyfrVsCZhVAynQuFAUm4zS6/Ue5b73G4A5PhiLJJBJZXMnVhdcWur9jYHdXS6qT7Ur9hqhjTBwqWF2VxbbYzSKd/HmBDtqJxOgqYalOrVSI/SVx0mWNY85GEgBMLh/Ci7kE22v6q6Satq5IVpqWV4Iv0jUrinViRpVDx5kKGZZLk+mFxoHDjfDxLw1WIDBpJgB/claQKNvzgf5A134xwuCKKnMEaojCSWyi2RFOzAt7N8QCfNtHGa+r+VeNuHMkaKCpSeNyuBDLddthjvYnVNxPiErUSRfKy9Kncw9fNMWBDQA2yzsRIpuR4JOgu+BUD/OU3UiiDRU7FJ1AykTGNQrD6lKljt48W1I5LrBFRSSOSRHZjbybRJfbUTh3HESpqHeVXCRmKK2zLizu0ci+FcEKo/5gFOvHD2Hy01Ku/VQAWF9vlkD2I95H/fQNfHeGpLESxmHTu6mF2V7gH6cSMj+DcaQeTuMxUtWaYTyNHVSdsc8ZSRHKZAkMik5FXVif3Yfc60bhFR1KeJ73yjVr/e6g6QOfuWZZDIIRXu7jNCs0RhWQNmoCuQ4syA9vj1oL/iXw7gmZWV5oQqBMY3IBx2BO+5CgLc+lA9aNWnKnHfnKOGcCxkUZLf6XGzr/RgdGgTqRZKFilRUTUqkl1Mdqinx7Qbs8ReOxI2c2sRY7ai1HNFGsVOpq4Gwp5BcyL3OJIHCkgbFsD6+/wBtQvjlzbPRT0ZppGjfGQkgXBBKCzA3DDa9jq6+GHEIuJUZMyxTlbBw0KDFzdmAFtwb3B+5b+NBbcZ5gpIUpopKiCJkkjJUSDtCrf2bhdrAn7jVTz3WFlllplee9OrZU8oBHTlJDhhe+Nycd7+xtqo+MMx4XFTyUCx0zO7I5jjQZLYMA113Fxqu+H/BzPVrPIQqVtMOoEYxM0v9oXUJYAXT1b+NzoFnn6uhrqFKhWlFTAQJBMLO8UjSGE3sA5UfuAtZtNvEeGrHxKhbYGPhLG33KxOot/7tIHEpXlWqLyOWAFNTqSAOghL9zFBkMUVRYgszav6zmaV+JU8hMUqijEOaq8UceakNmWDWIJ/jx40Gh4X+XANyJW2vtZqtNz/SNrfwdM/OHMUVHSySSyiO6sEN+4sQcQo8k3t48aQ+DcwJ8wkZwlkRgyJTSrLkt55b5nFVxZwpDHbY+DpF+JdXXVfFVVImDmPGGFWWQhGBDXxJUE7332230Hj4P8aqZ+JU9PJPI8Cs0pjZiVyALA2PvPu/nX6UGsU+FvwlraKujqqjpqqqwKh8m7lsPAt5P30y8z1yrX/K51c8syiRIkqukoBL5AYqoAVUv3Nc3A0Cd8WOe2p+LFFijkEcKIQ+YNyS+zIyt+4A72OnnkPnenHC4pJV6EUeMKndgzEeBit73uLAG2251m3O/LEMucvSqUmhZRMBI1UemP7RpHK4oyDwMzf7Dzq++GPFaXiMMvCpg8kMJElOX7JMAfBKH6kY3FvR/Gg0luaUc4dCqxbYu0DIgB2JZntYAbm+qnlCnjnpZqdjkkirdlOxuvSJVhtfOBmBH413ovhZRR5ZK0xNrdY9QLYECy2APnctck6teA8vR0au2RZ5LGSRgqg4iwsqgIigX2AHsm+gzrik9RDUyieBpOmu88K5dQiEgO6DdGx3P7fV/GptHxIqy5o8DApJaQAM0RX9R1AJ7RiQR5AIPvWdx8+SNX1Cs5k+YqVjWQYY9HqYFTePIgx2AxYe/N9foPjXL0dSEyyR4myjkjOLo3g4tY+RsQQQR5Gg48uVCrSqMhjEWTIkWIViFN723Wx/rpQ5s5mgqJjEBBPFGMjJIM4YpFNmyZGyW6yKOoAVQ2v5NuHNPwq4dBRVEpV8kRnDSTvYt58AgXNrbD3pR5W56o0r6WCGMiEs0ZYIET9RcAojOTMuVsmkYsSB9I2IXQ5zm4O8lO1LdHfrRCOTqKqOoGIYgG2StYEbAj1bX3Wm0XKVJEpVKeJQTcjAHfYbXvYWA2Gw0aDI+eeET8TCdaSOKWMnHqNDDEgYjIEGZ5WPaCG2H40o00tdwOpCQTxutRbuiZJEkF7DY7BhlsWt/lr9Iwcu0yCy08KgC20a+P8ALVTPyX3M0M7whzcx9OKSL8jFo77/AOLbQY18YeJzSR06yPM6ZsVM0USm4AGzRMQ2x8WHrc66fDyuq1hp3ayxQGWSBmW/VxUK8ZbykYUt3fcj0ptqU/wximjkjqDGVfHaGnjgIxN/qAZ97W8+NXlXyrE1MlOl4Vit0jHsYyBYFb3B2JBBuGBIPnQZ/wAd+K8s0DJRxGKXoibJykhEZ9oFJUNb/qFbbCxJA0z8s8sVB4eiVVXUGodhK0iSFWXYWQXBFgPIIsTfUng3w7pqfo7ZmBQEDBQob90gUAd7EC7EnwLW00KugTar4c5hQ1XOyq2VnSFwWsRc3i8WY9p21ccucpw0asEGTO2TOQoN7BdgqhVFhaygavNGg8FdYj8U4pOGcRi4osqySySFUiYdoiWMCx3udydxbyNbg2kfmn4bjiNSstS+UcbKI41uoCWvLcgg5O1t72AUaDNqX4tLxGshhraWJInPT6iSSK6Z7HvDDtJ2KkWI0+cF5MouD1CtBkZagFT1XFo4U75XuALAWG594i4uddOK/BmjlmjdI44kjVRgF7WIkDEsL910BTfffTPwXlCnpc+khJkGJZ2aQ4D6Uu5JCi+y+NApcX41LKyF5hJTu5ULRStbbfFnjV5pHKb4rgo9k6RPiBLWyJ0aOCvSndiHR+tJnvZCc1uoYb4Bjfa/jW9U1DHGLRoqDzZFCj/IDXfHQfmmn+EdVDJCzFRIpWWTqKUhjUWYBpTsz3FiiA2++tKqOYKmViZHqYg6holp1jhjKkkBnmnuQdrhSFJBBC60St4bHMuMsaSLe+LqGF/Rsdtcl4DAI+l0YumDkEKArf7hSLA76D83c90lfVVnRVp6pDbphX6yjtFxkirGWB82AtrQ+S/gTHD8tUVDuaiNhI8YIwuN0W9r9psSbm+tXp6NI1Coqoo8KoAH+Q211A0Bo0aNAaNGjQfdGjRoDRo0aA0aNGgNfF0aNB90aNGgNGjRoDRo0aA0aNGgNGjRo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034" name="Picture 10" descr="http://moat2013.org.uk/Wp_Sites/moat2013/wp-content/uploads/2013/10/witches.png"/>
          <p:cNvPicPr>
            <a:picLocks noChangeAspect="1" noChangeArrowheads="1"/>
          </p:cNvPicPr>
          <p:nvPr/>
        </p:nvPicPr>
        <p:blipFill>
          <a:blip r:embed="rId8" cstate="print"/>
          <a:srcRect/>
          <a:stretch>
            <a:fillRect/>
          </a:stretch>
        </p:blipFill>
        <p:spPr bwMode="auto">
          <a:xfrm>
            <a:off x="2699792" y="5013176"/>
            <a:ext cx="2181225" cy="1619251"/>
          </a:xfrm>
          <a:prstGeom prst="rect">
            <a:avLst/>
          </a:prstGeom>
          <a:noFill/>
        </p:spPr>
      </p:pic>
      <p:pic>
        <p:nvPicPr>
          <p:cNvPr id="1035" name="Picture 11"/>
          <p:cNvPicPr>
            <a:picLocks noChangeAspect="1" noChangeArrowheads="1"/>
          </p:cNvPicPr>
          <p:nvPr/>
        </p:nvPicPr>
        <p:blipFill>
          <a:blip r:embed="rId9" cstate="print"/>
          <a:srcRect/>
          <a:stretch>
            <a:fillRect/>
          </a:stretch>
        </p:blipFill>
        <p:spPr bwMode="auto">
          <a:xfrm>
            <a:off x="2843808" y="2852936"/>
            <a:ext cx="2091740" cy="2295426"/>
          </a:xfrm>
          <a:prstGeom prst="rect">
            <a:avLst/>
          </a:prstGeom>
          <a:noFill/>
          <a:ln w="9525">
            <a:noFill/>
            <a:miter lim="800000"/>
            <a:headEnd/>
            <a:tailEnd/>
          </a:ln>
          <a:effectLst/>
        </p:spPr>
      </p:pic>
      <p:sp>
        <p:nvSpPr>
          <p:cNvPr id="1037" name="AutoShape 13" descr="data:image/jpeg;base64,/9j/4AAQSkZJRgABAQAAAQABAAD/2wCEAAkGBxQSEhQUExQVFhUXGBwbGBgYGBwaGhwcHRwXFxccHBwcHyggHB4lHBgYITEhJSkrLi4uHB8zODMsNygtLiwBCgoKDg0OGxAQGiwfHyQsLCwsLCwsLCwsLCwsLCwsLCwsLCwsLCwsLCwsLCwsLCwsLCwsLCwsLCwsLCwsLCw3N//AABEIALUBFwMBIgACEQEDEQH/xAAcAAABBQEBAQAAAAAAAAAAAAAFAAIDBAYHAQj/xABCEAACAQIEAwYDBwIEBQMFAAABAhEAAwQSITEFQVEGEyJhcYEykaEHFEKxwdHwI+FSYnLxFTOCorJDY5IkU7PC4v/EABoBAAMBAQEBAAAAAAAAAAAAAAECAwAEBQb/xAAmEQACAgICAQMFAQEAAAAAAAAAAQIRAyESMUEEIlETMkJhcRUU/9oADAMBAAIRAxEAPwAR2K4ie/v5NoVisSNHUQB1ykn2NW+CE4biNrQjLegHcEElDrPntyrJYPHthrhZDlb8YJ0bc5T/AONG+L8cTPcdUZgTbuqd8sgFx5GZnrFSS4lckX2fRH3gcwR6g/ntXJftZtg3lgiDrI8wK61hrudFbkyg/MTXLPtfTxg+QqsSLBXYHDgG7dicoCg+Zgn9KuYhizk9T+WlTdlcEbWBtg6Nclj77fSpcQUtiCQPeWNVQjAnEPCPFpM/sKppeFqy7T4mMD3IUfSaXGMZmeF2O09Bp9aC48qptLLS2YqBt4QQJ96YyRQ4ripYxsNB+Vavglw3LLWriq9oBYULqCZBM8+VY+7hjCncda2nZGRacnlA6bSd6lKaT2UUW1SBfEeztlGDAOB012qDAm6hZl8ExoVnQTAM/pRm/wAVNu7NzN3QMtG5XWfhqTE4IPbuBGCsQ2TMSGEzEk8+cilnJNBipIXCuKNdzqVhlEmCIgeR5+UV0bhPFHt4ZLJUd9GVQxER8QzRrIU6gVguwnDgjs2KaO6Q3LnMlVjTTcHnWr4P2mw2MxQGGPeW1S7cd2VgQ3hACg9cxpKhH7V/R3OUlUjJ8RzObTOMq577vrKsVuZVkjlI0msxbxly47KPgZpjzE9K0/HceUs27ST4++AAH/vMRI5/3qzw3hdpGN8+FbXj0jLmGY9PUxS1W2Tqy59nPHbtthYYFrRME/8A2ydj5KTp5Ga13Du04JKXSFYSAYABInQ9DWV+ze+uIe9ePdgMQrL8ObOuYL0JEUOug96+uisSfn/en5oCgdQTFXFBLqpBYQQ2wMAA+HXU71etHSeutYThnG7iotsmVAEk6kDQkD1rW4TFjKssCMs5iQD5Aj0/KnTTEaaCM14TQzivGrWHtd67SpIVcniLMTACx7+kVX4X2owuIB7u6CyiSh0YaTqD+lFtICi2G81NzVFZuhlDDYgHXzrIdqO2/wB1uNbtoGywHJJHiYAgDQzEihKSirZoxcnSNJx7iJsWHuCJA0naSYE+WtcqxmOOKuZCgBc5j4fET1mMxHOJ5VquL8SvYm2bAUMbhA8geY2209qD4zgN7DW07oglhLsnxDfTacgA3G+1T5qXQ7g12Sdm8Bh7xK90VYIYd3BEwSTHIdNNqp4PAYu1aUoUZVzPmRvEfDqDGu30q0+HvLbBuXPEUzLABAVYJEDygQAKCXcXfRkAJt2VUl7cwSSoBbTyUCKXLkSQ2OHJ0S3sRee1cLgy7ADzyyV9YLflWswOHW1bCELczvatZQdiozHN1gyY9Kw+O4qLZzjPcZcuYDRREFtToJ02rb9jsWmLXDXfgL3Lt7uzqTqU3jYdedCMlJWFxcdHQUEV7XteVQBT4nazJI3GtQYXFltD8Q3ogySCDsay6BrLCdQNAfLb6VJumMHlbxUqa2oBFKjZj5Wx6tIzMpG5id/Kd5ra9lMFav4fNmhhIPi5zG3+k1hLiz+OYB32A9Nw09K0nY3jC2hdFwEqcpEQ2WDznbSh4OzJtHS+E4vEYYMtu8Tbnwqy5gANgDvFUPtAuNetWmeCzEAxpuQPaqH/AB7Dn4QSdSREaH3iveN45buHtFZhbyrqCOhjWmg3ZytKglxLHFUVVMQIAHQeH86pWsGqLnYksdiflRbDYBQc7kGBoN/OgHaHHFtF56L7/wBq6okGB2u53ZhzOVfTYfrQTijf/UW3/CrBR6RH51f4zixhrDOPiEKn+o8/ZZPvWNucde4VzKuhG0jmOVZsKNfZXV7Z5mVNbXgNgDD21kBmliJ10O8ViMYpBVx5VNxC+GKvJDLbJgGD7+Vc+ZWi+Jms4dYtvibSuVYO4EZtwZEb9avcTtKtxrakgKSNROg2XXqOdcy4XiDavWrgmUdW9iZ/Sth9ollxisRctFlVrdp0Zec92piPQ1KMaGlOmbrsRwVUW7iXkgqUCcioMkke0U6xhrFqxfbDWlt5lk5eWcA/LSn9nQ1vg1mWJcoGJJO7ktqZnY03iRW3g7hPMqseQAMfWtLTEW9mYYFL1kfEqq6QRzZlaf1ob2ixptYFyAGDvlM9MswfcR71YGIcYplVGeTcaBBIUZdfkw086843gnvYECyjOvfMhEhGOwHXWdKE5BgrL/2RYi2MMZsk3DdzgAjQAZZE8hqKixWVTcgzmPUdTP1IoNw3CX8PlW4i21A0CNLKI18RnlIMAc63tu1axyn7vbtDIQXAXVpAgBuXOhGUZOrDKDSsEWUICXLhCWtFN1tEBO8naJitHhOFYfFpNm5mturS6ASSJSQY/wBVTYjhllCbbA3EABKOxa2M3IIdOR3oh2N4OMLhlSAC0swX4ROoCjkoEaVSNN18CNUixgOBYexb7q3aXJOx1k9TPOsxxfgLYnFZf6Ys23V2YQHH+QDqY+LTStlj7pVCVIDcieVYPsTxQ3b+OuE/07ZtoWOzP4i8e7RVXFPsVNpaNsWrE8Tx+E+/3EuoM+UQxMgnQ6jr5+XnV/hN9bF293jEd9dhJYsCdoA/CZ9tKF9sfuVonvHtq985jnbTYrIJ+EaDYilytSiCKcXRBdxeW6GsIQFcAENIk6NIbcQT/BVjjFy/dfukFzKPjYZjpJECDB35a1gBduLigmFvC9hxcRcwbM+6kyeYmda7Fw64qHKfizAsI2nUeu29Th5GmujP/d8ttgzXNSogksATM7kkQJ8+s1V4pwmzda3lEHKC8GJZiWAI8pknpWe4/jTdZQmaFZjoYlmaSYjyj0o/wvEoWNtmKsy7rO+2WY/F+lRzTt8SsIOK5A/j3Zi53b93bECc0AO2upgA6H1rX9h8L/ymyFFtYcWgCIh8x7wR5EVzjtSosM9tL3iY5ctwlQIyuy5x8WhA+k10z7M8C1vCF2JY3HZhPJdgAOQkE+9HBFLRsrtGtnWvQKY1PBrqIDX3qhxLCBhr7/oaINUJUnmAKnJbCgXwjEHxI0yp3pVT4piVsliebfPQUqVMJ85cXshLjbDxc95BiJFWOzyKMRaJ8SjVgYIPOD5bTU3bVIvIOuvLmPXqKEcLxBV1J1AMAxtpEaUsb42d2R7aNRx3HTcGZbIYqDFtMq7nbTUAc+tE+zb5rTiBKXUeP+lo+oFQXeLLbbClbNjOh8N15LSWYQ6j8AkEfOtbwnA3b7P35sFnIE2wcxAM/FPwxsIFVh0ck0XLouMcpKhVXM5UQNRoOprD4rFZ7jNpC6D1Ok+wBrbdrMWliw6qdT8R9tqwPDFBMt8KS7+0sR9AK6o9HPRl+3WKPeJZn4Flv9Tan5CBWXmrPE8Yb117h3difnsPlVYVN9jHTcN/Uwyn/KD9BT8JYVyG/GoIA8jv6152XYNhrXMFMp9RK/tXtlsjkHkf3o0EnYIFUBRl2j+edEL1psQLQkzlFtZfTRkG7aDeqGOESRsYNF+DZWtsx3tnQa7toJjkCAaScbWgN6NZYvO3CsqQxtnKoUzItsuxHxEmdas9rrc4QA/iuE+mhkfSg3ZPilvu7WHS541aWkhiQ2YkgDyX2NX/ALQsSbVmwN4zHU8yDv7mozW6Gg9Ajs7dZr1u5Z7uTbAzXZAmQjKI2LZRyoi2KGiW4SzbWZgQXz6ZW3jf1rny8RuJbXDH/k6kt+LMZIynyJM+1EsT2q7pQLCKFCgBmErGmyzvPOedLPHaSQ8ZUy3xbHBriagnOOfy0rrmB7pLKsipbDwxgASx016ma4Xgu0XeNN/D2m8xKOPrB+db/hvaJWsoq+K0CIiZ0aTueu4rQjw7DKXLoO4wx3zjWWYk8gFEDyjStF3+VF9B+QrJ8UvJcstkYupJm2NCNoB6gTWmxAW4jqtwDQrI1KkiJHmN6fCkrbFyO0qAfavjCfdXvJcRkQZpBDKYJBGnMGBWD7CXrVy1fW02drlxblxtlUmTlAnyOtE+13BbeE4RiLAcvlRypYAElisCB5x7muefZ1jBhrhzTkxCG1PIOLqkEzyChjVJdoEGbPifazC4bEI+R7txA4aCAi5tDvuw8oir63bOIVcSMrNcQRO4C7Lr+KRrFMx3YPCsWuYc3Vug7XTnQltnynloTAPOszg8Fcwt37sxBAmGIkAEFiyjyOaOmlc2baKw7J7wH3hLgHiNsmR5m22vpNdK4t3dmzdu2bTOcR42YEGDAAPiMgelYPgNgd+C2YqUaFk6gMqiRz0E61sOM8Lt3rYvM1z+iMqrn0zGMsxrz28hSw1E0ntGKxGENtlAIAY+JUHiOYbZyZGvIAaCvcdgFL2QQWGjEiYlQTpHQx+tXmQd5JGw36yQB6bN86ZcUZ3ePEZ1nUeQnl6VyTlssugDxXAg3rNpBLM+mskkkzv6zXeuH4cW7SINlUL8hFck7MYI3+JWSIy2pZjEzl29PFFdiWu30qfG2QzPdHhFexXlMv3wvr0rqZE8vXQsdSdBTLl6Of0qn/w8s5uOZbYCdAPKDVi7aBG223Ue9RbCZ7tArFlcFfIESubmT/06eppVd4hbXIQ5CqIkzHT96VHQaPnztl/zbJMgwJ8qBXLJAWAf8R/6W3reYhnxfiezcslDCZrefMI30ywfIzQK7wPE9+P6d27a0zE5UJH4lHi0FCMaVM6J5b2X/wDgF3EZG7kMCFIZXAE+sj8tK2XYvs+LN5ndHBVD4zdLDXSF5bDf0qTD8TuH/wBAr6sv6TV9sYVw9xnGUGBoeQEnUU0WQkZbtXimxl9bVsRbTWB1nc+1A+2TrhsEyKfFcISev4rntED3rT2Lmy27YSdWI5SJiesACuZfaBj8+I7r8NkFf+owXP5D2q9k6MuaVKiPB8Mrs2bUAfUyB+9KE0/YfEHuWBOivp5AgE/lRviaH419CKznYy5kuXbDbnxL5xoR8q1iGdOv506MQ4O4L1sr+IDQGreAxPdi5NtnLKBlUwx1EbbetCL1l7TZ067fnRrhGIV3W4vIwy9J0NaS0ZMKraW1b72zYuZ1JbLnJgt8cAxO58q8x2ILnLiJuIoIWTOUt1I3E7VcxN0fF4kCj4hsT0M1je0OKvFgZyo6kEDyGm3nr7V50pvmdcYLgW8SufIuUAATmHONAPdo86D8TtgDJl23JICg+XWPrBo12Xvd5hlViSysQTI/DJX9DUmP4Vbe1OdyS/ikjXeQBG0VbmrojwZlLg7lWWZknKRJJ6wOen5io+zvGTZvZM3guGDJEBtgd9uR9qNdosUlte7s2iQRGf8Awr/hB36T6CsfiUISWKmNQR8XvTJqSFaaOn4DiJjeATB11HQ1Jd4petobtpiHWQ4UA5wJ/CdCdZ6xNZDhnEpCGfjH10PL0NFrONOupgoCfJtpqPmmPJqrQQwvCeJcVsYjPctgQi2gRkUkMLjbDeFXxHah3Dsa2DSzYv22N23dIZIXwKGyhy0TGu/OuwcCXJh7OQDL3c6bTGpPUs35Vz37S8PZdw164LbKQF2lgZJ06giRV/xsXvSNfa4gkHKQ/g5GTIldvU86y3bxwty3ckzPdsI0h5MA8z8X1rHcK7a3uHXmK3Rftto6GFaRoDMaMAeUg8687SdplxYVlzeG7mIY6rlBGvKdeVJTkFvZtPvmW/4dsmnkJDVJe4mSpALXHBEFmOUTJyxtA08QE1heJcfEW+6OZ/xdI6SRRfCcUJVIQTAzbmD0EClhH28WaTp2aTC3C4uSsEFYnmdYj5D/AOVU8fiMs9CI668/MVSbFOBEeFmBZmYCNZJAPkB8qjxZtlWZbqmYCCCCSQSSJ1gAjWvP4S5dHTpLbNb9jVgucVfbYvkXz/Ex/wDGunms52A4etjBWlX8UuT1zEwflFHL+ICiZr14pRicTdsWJxAQE/wVRwNwP/Unfbr60D43i2c5dhzo3wuwhtIY0KiCCf4DSuVmoJKQRUVxN4pd0F1qC5i1G50gmfICT9KzCY/t7xCWTDjpnf8AJB+Z+VKsnxTiGZnvvu7T6DZR7CKVcE8kuTo7YY6Wy33yzvThfWhQvmdFFSrfbyFd/E4bCq3V6H5V7xS0biWraj4pZieSgyffSPeqS3m6j5Vg+0PanEYbHP3bypABRhKHTpy9qMVQTovEcQuGsXb0DwKW33MeED1OUVwHGX2d2djLMSzHzJk1s+1PbY4vCpZ7vu2zzcIaVIHwgaTuZ9qxFyqCja1PAOH3NAtpy7CYCmdTp6adaGdluHfeMTatn4c0t/pXVv2ruy4yIAB6UAnOeJ9i8SLX3lYW7aGYKNXIGvLSRvFS8G4iuItBx8Y0Yee+nlXQPvJ/mtc17S4M4DFDEW1/oXT41H4Tz9P8Q96MWwGhVgRJpioq3EKlVZzlWSBm8td6zfEe19ldLQZzynRZ/Oshj+KXLzh3YyPhjQL0yjlVHIFHfMdZbQ6ZfxL1PJhQDtNZQou3xD66H9KJfZrxhccBm+JbbLdHmEifQ7+s1Qx+FRrOdmhWGXWJ3gfvXmZ41KztwytUZnsxilR3tzq0Nt0009orYDDM4gQBOtZPD4XLct92oNxbQKyfiNsgOCeWZX+gqbh2Jv4sPZKtavDQsDEnoQOcVPJjf3LopGXgKceu4dVyPdRW3ABEx0oQ/B0vW4gZTrm/vU3CeyeRy10s5bmVLASNdBoSORNGe0N1LVuFAHIetLyUdRdhpvtGQwOFW3kUeIJeyz6nQ/8AcflU63guTfxIsTMSZYT9PnVS5iYRtpMNP+ZSSPnP0olwhM95ifhtAATsWAVY9ok1flatnJOPhG+4HiMQLOVZgKMs+EHcyJ15mq2MsPfY/eLdsmF1zqdpBAJ5wZBqjcx1zWLjz/lChT+sVSvcaKMFmGjQNs3UeRorJJg40Mx/YtG0C3WtgQAuUyN4ldapYfgGGTwi2dOTEn10NaDh3FlcShKHnlMajkR5UX4e2G7snEKTdk+KCCw5ajSnWT5BTM5hcBbXZAvyirBtL09qOY5MMttnVGnYKbon/UBOoBrKNiSf7VSD57Qr0PxGEtvun5U2zwe25VY1kBevTeoWc9T70pjmZo8Nm5ne7VkW7QUDRFAA8gIrP4nF57rAnRdAOnWud8G4piTct2kv3QGYLGYkQTB38q6E/B2VmgbjmZ5/tTSFQLxALsAN2MD3/tWx4Zay21UbAAfIAf3rK4XhZfFLPw2iGaOsSqg+upNa9rcc4HlvSIYZj7oVNayXbHG91h8h0u39P9Kbt8xp70V43j0so19x4U0tpzd+Vcwv8Yu4l+8xDLoTlgZQM0UmV1EfErkCuP2nugR/yw4XzZspaB6ASfUUqMYJ81xUhclvM46lnAUz/wBK/U0q8yXqseN8WdMlJsFnGE86cMQTVIMBUqua9yjgsM4E2GGW49223+LKrJ6QDmFCOO/ZhdxDNfw+LsXJM5WJSBtuf1p5eAT0BP71uOwmLDYWy/JkAbyOw+tLJ8Ro7OTYr7LuJDayrx/gdWoFxDsbj7P/ADMHiAOvdsR81kV9Pfc8Pc1uWbZPM5Bm+Y1oNxDBAAm01y1G2S7cH0LUqyGo419nHDihu3WBVvgAIg8mbQ+1dQ7O8IOJcjNlVYzHc+1CMRi8SJ/+oZxOouolwfMrP1qXAdtcVh9AuGYeSsn5TTpgNpc7DL+G8w8mUH8qC8f7CXLlprTNbdWG05W02gHcj1qrZ+2ADS9hiPNGDD6wazXaTtT98uhrV8DUeC4e6K7bEjL9aDlQyjZy7tN2fvYG+1m+pVhqpI+JeTD+daE11zHYG5fT+rZ7wcmJW58mUkisDxPgJDkWhrzQnUHyJ+L86CmmFwaNd9iVvK+OvTC28MQeniYRPsprTYjCBlsAQVGUyOemntQr7N8I1jhPFLrKVY5UAI10WdOurUz7NC7YYpczDJchQwO0SQJ5TNR9QtNlMGpF2zZCYm2T/wC6v5ftUfEVGHxiXySq3Yn/AFjQE+wq7xFgmJw8/iutv5q01d7ZdmLuMt2URltlGzEtJnTy+dc/K4qL6LSpSsG8X47bsXPBfzNrFpRmYzoBHKgvH8S7uqvlnrMeukUGv4y1axDJceLiypu21A8U/hzAwI51pezfBUu3Zy+EakM4NwmPiJnUHoI3oPEoqxvqKrKfZ7gaYm9kZvCilmExOuUCeQ5+1EksdxNvKAVnSfcnzmZo/wAP4clnvciZBBM/ik8tTqAToPlVLj+GDILoKkgANlMmJiSOomhGXg5ZTuQJxHEBptPp+tDbzi5IYSPqP2qHFIwRgPiXWOun5GquAxausqSZGvkaqloNkt1HQ5lJJPtnA8+Tj60RwvF8wBkx1naq8gz0O4/I+tU79gq+bdW3jQHzjkevWg38GbNMrhtdGB1DCCfRuh/OmOg31oPabKVIJBGsUamRIMg7V04Z2qZOUaK7L60ltTzqxZtE7fz2qVVjnVGxaC/YnBzjbM8iW+SsRXXHWdPKK5J2QxJ++WfNo+YNdemlWwlDh2EKSW3JJJqe9rJJhRzP51Plnesx2/v3Rh2W0pyxNwgwcg3A6+flWoxiu13GfvNzwuotJoizr5sfWswy57WUEsQ+oXU7SsxPOo7uJDbAfn+dVraqWkDxdRIPuQanPHyKY58TQcIBF9xKjwg8iNvLn5V5U/CcMEAnc6keXKlXzXqUnlZ3R2rYDTCmdYqzbww86fIqZTX1Vnm0D+OQmFvN/kI89dP1rPdiO1xwrG05Y2mMggSUY7mOYOnpvRrtldAwrpmGZ4CjmYImPaue37gtrlHxkanp5VqsPR3jB9sQ+lu4lydo/ttT8RxuV1X61872r7KZVmU9QSD9K3PYDE3r73O8u3Gtoo0LGJJga+QBpXCjWarifF0AAZh5gbD186F3eJIytlzHqSNBV7E8AS5MMy6+Rnz1quezzZcq3VAnXwan11pkABuQaeMKILNoo3Jq7f4BiFE2zbuGdpy6dZIirdjs+rqfvVyZ/BbJCj33Y/IUJJsdNIBcDxTm43d2y7MdANAqjQSRt1qDj9u9bvf1QokaFTmX5xvWys37WECraskoDLBTqx5Fjudaz/FsbdvXCWUZSxOUqdtYEyI0j5UrgFT8BzC41k4BfMwXvMQfMZFEe4NA+xGNDpc757pOb8LkDbnBk0V4thCOC2LQ0LNm+bsx+lZjguHNgMCQcxB+lJOPsY2N+4N9pbNlWS5b1yEMZZidCCfiPSulY7ElrdsgjNc2jpBJO20D61zrH4MGwWO5E+nQVXwPEnZUTxNcFsog11B0U+UDf0rma5IrJOzL3MC166QASzsfPcwfauucItdymVlEzMrzPKfKq3Zrs8mHTM0G4R4m/QdBUvFeKAeFAPWlnPnoaOIu38cxYroC0jxar7+m9AmxAIuEhJKlc0kKdufXoDQfH9qO41IDDod/apOG8aVlNyYtyRDDLqROUg6FdRSqMkro5p4+DKly/kJkGRp+1Z7umt3CV+Fjty86P4y2rBnSAoHiAMiDzA5AH1oZcPhy89B+1dEZaoz6sv4UZgDyPvrVhk0iN/8AaquBJVYFT3rmVd+vrQa2HwVcQ3dQHmDsenkf3orwM/0ynINI56EUKs2e80UeJtCSJ0rR9k+FjvWtB4GXXSYg7D51TH3oWW0SJajevHC9YPyrWv2fQbs58xA/LWlh+FWhMop82kn611PG32T5oxUXJAsswuAgqy7gjUfw0c4f2v4phyzXguITeCFzDyBT9q0K2lHQdQIAqO9hU5ZQYjT12pXENisfathXWLlvEo/NAB/5ZhpQfjv2gW7lo2sJhyHujKwuaXRO/h1zeoYinca4El9PEozaeMABl5Hb4hWG4xwG5abILgYAArmXkfrSvQUWhw8qYuAg8hI/OrNq1JCgQCYoRwvBPbku0zy3/OjfCgTdUGImflU8k+MGxlFWHl+LaTHITppHnSp3/LcEag7H2pV8vKWNu2eglaAKip7S8yPnV23wm6VkJvqJIEj333oR/wAVuWiwQgSDmOhWOYOnKvrkuWkeY9dmE7RX7hvXC5dDmIAMjTYaHy1rO3BrvNdH4t2oNzDujKApMtbOV9tAVJGYeY0rCJhy5kKAs+g9ufyp6NZQiuldgMOLeFLmJuOT7KMo+s1k0wyzAVZ6KJ/UmjfBLFxZB0XkDuI305UAGubHgADp+VMOPJ50OtDXU8v57VaRY6CsjEjXiaWbqa9y86bc0ogGF/Wqt1Tz2qV2qHUkDqQPnoKD6MjWdssOtvDYS2BB7tCR55dT8zQbB8EBw4vsDIfT/TtPz/Kj/wBpQnEWLQ/wgfktG2wK/djaAj+nA9dx+lceedRovj+6zCcWMpA6UL4bby3rQ5gMSfaP1FEL7zaJ5jf+e1VluBAHbePpvUIS1R2yVOw/3rOPE0LWU7ScZS2CqamqXGu0F10Y2R4F0L7Ceg5mg3D8M13JlEliJO89Z8qpDFS5SIzzVpFns/gmxV9S4PMx5Vt8bhVHD8QqroogDoGMEnrrUfDuHi0CLYhjBPWF008p1iiwPeWHWPE4I23A6+9TlkuS+Dmf7MNwThvdTneEOmTMc3UMo5ivMXh8jrMMCJQg6Muxg9QdxyrT2cPduooKW7jjQZhEADQmddPKhXangdy3bBJUEHMpQQsxtEkgnY8joaonctgTpA9L4XQ7efKkQ1x55bfz2qpgnFwAmNPiHX586tpcI20X60w62X3ui2kJpOgP60T4Bi+5uLcWC0EMDsZ3oAoLGJ05URwJGYQZmT8tKeD2CfR0fCcftXRDEKx/CSPoTvVoqD5Vz66k01naILPHIZjHymu1yZz0bpre+on1Aqs94JqxRR5uB+tYVh1pW7IO3vSNjpGvbjCawS/+kafOgfFcUbhBykAbTv8AOqmcDSa9medSHICtFuB2lJZvxL8I5fzeqRW3l1LZvQEfnXuDxgsvsTIg67dCK5fVW8bopDsPZwZKka7qSI9jSp4tAiT06xB/UUq+eUI/kdhi8f2guBe7W7d7uAMnhbwgzlmM0ct9tKz9/vLhMd+VJOiKEWCZiTJitebQmcoprda+vjFo81uzH2Oz7HUhEk7kl2+WgH1omnBUGry5/wAx+gA0o4ydKa9sSOv1+dMAoWMOAdBA6CKsqgFTd1vpSZJ2G28fmfpQo1jLY3qREp0ADz/mlML+f0ogsnOm5prXByFRPcJBpjN/eiaxtxqm4Nbz4iysb3UH/cKqXjIot2KTNj8MOjz/APEFv0oPoxpO0gz8TJiQij5kwP1o3ehY108+kChV22XxuIYbd4qgx0BP51fxROxG3515md7L4zF8e4XdtF2thHRjIB0IJk7cx50J4bwFr657rT4iotrOpGwJ6E9Ola/tBczLlGksBO+gktUdi0tvD29dWzEDb4m0+hFTUmo6LOTbObfaHFu4ioABEgRAUaiANoM/QVoOxPDMlm3dIAFwRr+FZJ19RrWX7YTfvXGXxeJba+xyrXUFwgs2bY00VUI9BDe4q2WTWJIkkuewVxAHvVuJtOXTlGgmixvhm8PxLt0br6E60NvJCM46+HzM8x9av4BFK5h+ESR59R5E1y9maptFdML4953PPNQrtlxPusMFMFiyyPIa+2oopddj4vhK6k8jXPr6tizeUElVGjcs07ny5V0Yle2K1rRTZWVgyaT4h0M6gfKry3i47xee8df4Kr2kZcgb4lGq8vD/AGotawBt94wBIRlOXkASTtVpNISDPbFshTm0kaH1/k1NwgHxHkPCPpP5VW4xfnLlPhWNeUnkParvDXGQwIg6mdzT4tsaTLuams+mtROaQk+ddbJDgJ0ANWFgUkUCm+tTbGJBznWom0qN3gxSLk0gxKQY6UxLfOvcMpZoq1xOLawN65fUP8UdOBdtknDuPraYJdLbEKQJ031H60qBYXD5iWafXr5ClUP83FLcuwSy70FGU0io5+1ext0mvG9a9g4hE/ptXkb/AKUwmN6WeiYTH+fpXgnSJJ/m9eZgN49aa0+vpvQMT3Ejlr0GwqInl9Yp1g5oEQeXn1medMuTO0Ty+X1rIwxjTWOute92d+VRsP550TDGatN9myZseh/wo7f9uX/9qzNwgAzvyFbH7KxZN+8ysxdbJzKUKgBiBvzmDSSegoMYNu8vuY0DvtuNdNKIYmD8Uz1HX/aqXDl1NwcyZX1O81JxDGgxz9PlNeTla5M6oIzfaljII5TEj2HrS4yuXDLvnCgDrrAP1PKou0eIWV9TJPlypcTuBiYg7RpMajbYf7UPCGQN4XwlGv2dotnOTvJC+GfV9flWnx4zW8pAI3PXnqPOgeE4mtgTdH9JtGYRmWIho3aTpAqxx/EubFq5h7iMDHj0ZTMx+m8UslOTRlW0z3EZUULunOdJJ1M9CNIoViu1NnC+BSWO5A38gemnKqnBhfvFu+YBNZcAKOeuvxa6aVXvW+HYdmLP39z/AA2w7wdDM/D86pGG6e/4Sq3Y7HXsXjl/pp3Fl98xOY84Eax5UewXC7WBwzd5cVU3ZmMFzoYA5mRoBQS72kxbpkw1hbKnZ7jBm9Qo0U/OgbcGe42bEXWuNzM/PU/pVUvl1+kPGDK13F96e8UaM505xyBA8hWn4QHEkg62zIO+k5dOe9AMNcTCuog5JJ0EsDEE+YI+VXuNcet29jLsNAuunLXlNGVyftWiUoU9kGOtHXlqYHTWD9Yqxatqrafzr9aH8FYuXe6YJIhTyGsn8qKYO2XMxAPM/tXRhSiLJaLSKW0FW0swK9srA30r0n8qrKQEjwHyrxztTlUkc+dMU9AY+dKE9sYZnkqhYCJ00+dWbfCrnSB5n9qtcE4gLc23kKzTn3C6QZX1E1YxnG7SyFuKxHQ/yT6VGU2vBSMUyPA4FbckmT/NBQfjTh7gAOnP9qbd42WaBbaDzJAPsK8e5nAhQoHnJJ86gr52yrpRpHiDoYjalSDR5Uq6uyA4Pvv60m8qjI0nlUj6V0kRvn/elHM00a0m1OvtRMOZRI/nSl3n1+dOFqdtt6sYW2kHNyGnUnlQsNFN0JiNKnSPCWh4Gu4PkJ/3p9sbfroPXyptxo/TpSBPLgD6rGuyT4hvy2qiZOsNE6aRVuI357mAdfKoe6kzJ+evt0FExTce+kCPf/etv9lmHNtMddO+RF//ACNWbF0HR12jUHxE6j0iK23ZIqOH4y4uYDMd4nRP/wCqRys1HOLHEcThycjllJZoaSoJMwDvzqzc7YvEPZX1Rv0NNy+GFMxy5xzPp51Uu4UGBGv851zyxRb2iqm0T4jtJbuIZFxDMiVBnluKu4TtBYdFzOgaIIYhfKdRryrN4m3sFE8o89edVE4RmPiGYwYAiBtW/wCaNB+qbXEYa1dy5SCynTxCPPUTOlZXg3Dri4nxZlSTKAkK8agecjy3qP8A4d4pEjzEjlH7VKuAYiQz6c5J213rRg46sLdmnx1uSrBdJOVW1OmkADYCok4eD4hz6+Wke1U7fEsSFjKX0+ISGPXxAfWi9i+GRnW0bRWQiloUCBLNAM6zUnBoZe7fTGOpVdRA69P2odibqyBuT01mdBFQXeJXHMLc7uNyFzSfKdvlVezYOpF0CTOogE8jtFZYkb6slp7L13hTaFV1/wAx0Hrr9BQLD8FS3df8UEQeWok6eRkUbsXL6vLAXQwPhzKwI9jI9RBFXLPDO81shi3O05kjrkceG56GG9atFcVRNu3bBFvCCZ2FFsM3n8+VRfcnmMpBE+HYg+hMg1cXhV4gEWyR1BB26kHT3p1oUjJNLNpJHLnPWpzgri6FSD0+mp2+tOGHUCWfMRMoo6dW2prNQrFqSLkZbYiSTIJg7czrVdTT8TeLan+3sOQ8qYlFGPFFN7oEyRNSp56Co71zpQZkyC9ZAO0a7VE+IYbRVkCQedRPZ+u1T4phsHu0mlTntwf5pXlVSEbCN19alUZlHy+Ve0quxF0QW9SBt/vVtbIABpUqVhQ64ZUt0MUuRpUqUJGWpqNqfWlSrGPLx0PkYpXPCC3SlSrGImXTf+QDW74Tby8FxBG5L/oKVKlYTndyVZYMEDf229PKovvbkfh1IE5RzkmlSpfIz6H276ooJRSSd9R/b6URxGCCgkHlOvoTSpUr7ChgwCz4pIRAYGk6KY8hrUS8SYKLaBUGokb7iTrudedKlSvsJQfFsw1Zo6ZjUCgkHU6AH1mlSpwWOv2crAbys7ede2xy9PrSpUQEhsxOu39v3p1sQJG/770qVAwe4diPvBW1eGfYK/8A6i9IYzKj/CwPlFeY621i7ctZycrROoB2/DNKlQRiBrjaDMYB0HLXyp+NsZCo+vWZ/alSomGKBOuo2iY8qcBE/wA50qVMwDLx5dKfhbYaQeVeUqz6MJRUV4ax0pUqQJTxFyVEgTJ11n9qVKlVEI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39" name="AutoShape 15" descr="data:image/jpeg;base64,/9j/4AAQSkZJRgABAQAAAQABAAD/2wCEAAkGBxQSEhQUExQVFhUXGBwbGBgYGBwaGhwcHRwXFxccHBwcHyggHB4lHBgYITEhJSkrLi4uHB8zODMsNygtLiwBCgoKDg0OGxAQGiwfHyQsLCwsLCwsLCwsLCwsLCwsLCwsLCwsLCwsLCwsLCwsLCwsLCwsLCwsLCwsLCwsLCw3N//AABEIALUBFwMBIgACEQEDEQH/xAAcAAABBQEBAQAAAAAAAAAAAAAFAAIDBAYHAQj/xABCEAACAQIEAwYDBwIEBQMFAAABAhEAAwQSITEFQVEGEyJhcYEykaEHFEKxwdHwI+FSYnLxFTOCorJDY5IkU7PC4v/EABoBAAMBAQEBAAAAAAAAAAAAAAECAwAEBQb/xAAmEQACAgICAQMFAQEAAAAAAAAAAQIRAyESMUEEIlETMkJhcRUU/9oADAMBAAIRAxEAPwAR2K4ie/v5NoVisSNHUQB1ykn2NW+CE4biNrQjLegHcEElDrPntyrJYPHthrhZDlb8YJ0bc5T/AONG+L8cTPcdUZgTbuqd8sgFx5GZnrFSS4lckX2fRH3gcwR6g/ntXJftZtg3lgiDrI8wK61hrudFbkyg/MTXLPtfTxg+QqsSLBXYHDgG7dicoCg+Zgn9KuYhizk9T+WlTdlcEbWBtg6Nclj77fSpcQUtiCQPeWNVQjAnEPCPFpM/sKppeFqy7T4mMD3IUfSaXGMZmeF2O09Bp9aC48qptLLS2YqBt4QQJ96YyRQ4ripYxsNB+Vavglw3LLWriq9oBYULqCZBM8+VY+7hjCncda2nZGRacnlA6bSd6lKaT2UUW1SBfEeztlGDAOB012qDAm6hZl8ExoVnQTAM/pRm/wAVNu7NzN3QMtG5XWfhqTE4IPbuBGCsQ2TMSGEzEk8+cilnJNBipIXCuKNdzqVhlEmCIgeR5+UV0bhPFHt4ZLJUd9GVQxER8QzRrIU6gVguwnDgjs2KaO6Q3LnMlVjTTcHnWr4P2mw2MxQGGPeW1S7cd2VgQ3hACg9cxpKhH7V/R3OUlUjJ8RzObTOMq577vrKsVuZVkjlI0msxbxly47KPgZpjzE9K0/HceUs27ST4++AAH/vMRI5/3qzw3hdpGN8+FbXj0jLmGY9PUxS1W2Tqy59nPHbtthYYFrRME/8A2ydj5KTp5Ga13Du04JKXSFYSAYABInQ9DWV+ze+uIe9ePdgMQrL8ObOuYL0JEUOug96+uisSfn/en5oCgdQTFXFBLqpBYQQ2wMAA+HXU71etHSeutYThnG7iotsmVAEk6kDQkD1rW4TFjKssCMs5iQD5Aj0/KnTTEaaCM14TQzivGrWHtd67SpIVcniLMTACx7+kVX4X2owuIB7u6CyiSh0YaTqD+lFtICi2G81NzVFZuhlDDYgHXzrIdqO2/wB1uNbtoGywHJJHiYAgDQzEihKSirZoxcnSNJx7iJsWHuCJA0naSYE+WtcqxmOOKuZCgBc5j4fET1mMxHOJ5VquL8SvYm2bAUMbhA8geY2209qD4zgN7DW07oglhLsnxDfTacgA3G+1T5qXQ7g12Sdm8Bh7xK90VYIYd3BEwSTHIdNNqp4PAYu1aUoUZVzPmRvEfDqDGu30q0+HvLbBuXPEUzLABAVYJEDygQAKCXcXfRkAJt2VUl7cwSSoBbTyUCKXLkSQ2OHJ0S3sRee1cLgy7ADzyyV9YLflWswOHW1bCELczvatZQdiozHN1gyY9Kw+O4qLZzjPcZcuYDRREFtToJ02rb9jsWmLXDXfgL3Lt7uzqTqU3jYdedCMlJWFxcdHQUEV7XteVQBT4nazJI3GtQYXFltD8Q3ogySCDsay6BrLCdQNAfLb6VJumMHlbxUqa2oBFKjZj5Wx6tIzMpG5id/Kd5ra9lMFav4fNmhhIPi5zG3+k1hLiz+OYB32A9Nw09K0nY3jC2hdFwEqcpEQ2WDznbSh4OzJtHS+E4vEYYMtu8Tbnwqy5gANgDvFUPtAuNetWmeCzEAxpuQPaqH/AB7Dn4QSdSREaH3iveN45buHtFZhbyrqCOhjWmg3ZytKglxLHFUVVMQIAHQeH86pWsGqLnYksdiflRbDYBQc7kGBoN/OgHaHHFtF56L7/wBq6okGB2u53ZhzOVfTYfrQTijf/UW3/CrBR6RH51f4zixhrDOPiEKn+o8/ZZPvWNucde4VzKuhG0jmOVZsKNfZXV7Z5mVNbXgNgDD21kBmliJ10O8ViMYpBVx5VNxC+GKvJDLbJgGD7+Vc+ZWi+Jms4dYtvibSuVYO4EZtwZEb9avcTtKtxrakgKSNROg2XXqOdcy4XiDavWrgmUdW9iZ/Sth9ollxisRctFlVrdp0Zec92piPQ1KMaGlOmbrsRwVUW7iXkgqUCcioMkke0U6xhrFqxfbDWlt5lk5eWcA/LSn9nQ1vg1mWJcoGJJO7ktqZnY03iRW3g7hPMqseQAMfWtLTEW9mYYFL1kfEqq6QRzZlaf1ob2ixptYFyAGDvlM9MswfcR71YGIcYplVGeTcaBBIUZdfkw086843gnvYECyjOvfMhEhGOwHXWdKE5BgrL/2RYi2MMZsk3DdzgAjQAZZE8hqKixWVTcgzmPUdTP1IoNw3CX8PlW4i21A0CNLKI18RnlIMAc63tu1axyn7vbtDIQXAXVpAgBuXOhGUZOrDKDSsEWUICXLhCWtFN1tEBO8naJitHhOFYfFpNm5mturS6ASSJSQY/wBVTYjhllCbbA3EABKOxa2M3IIdOR3oh2N4OMLhlSAC0swX4ROoCjkoEaVSNN18CNUixgOBYexb7q3aXJOx1k9TPOsxxfgLYnFZf6Ys23V2YQHH+QDqY+LTStlj7pVCVIDcieVYPsTxQ3b+OuE/07ZtoWOzP4i8e7RVXFPsVNpaNsWrE8Tx+E+/3EuoM+UQxMgnQ6jr5+XnV/hN9bF293jEd9dhJYsCdoA/CZ9tKF9sfuVonvHtq985jnbTYrIJ+EaDYilytSiCKcXRBdxeW6GsIQFcAENIk6NIbcQT/BVjjFy/dfukFzKPjYZjpJECDB35a1gBduLigmFvC9hxcRcwbM+6kyeYmda7Fw64qHKfizAsI2nUeu29Th5GmujP/d8ttgzXNSogksATM7kkQJ8+s1V4pwmzda3lEHKC8GJZiWAI8pknpWe4/jTdZQmaFZjoYlmaSYjyj0o/wvEoWNtmKsy7rO+2WY/F+lRzTt8SsIOK5A/j3Zi53b93bECc0AO2upgA6H1rX9h8L/ymyFFtYcWgCIh8x7wR5EVzjtSosM9tL3iY5ctwlQIyuy5x8WhA+k10z7M8C1vCF2JY3HZhPJdgAOQkE+9HBFLRsrtGtnWvQKY1PBrqIDX3qhxLCBhr7/oaINUJUnmAKnJbCgXwjEHxI0yp3pVT4piVsliebfPQUqVMJ85cXshLjbDxc95BiJFWOzyKMRaJ8SjVgYIPOD5bTU3bVIvIOuvLmPXqKEcLxBV1J1AMAxtpEaUsb42d2R7aNRx3HTcGZbIYqDFtMq7nbTUAc+tE+zb5rTiBKXUeP+lo+oFQXeLLbbClbNjOh8N15LSWYQ6j8AkEfOtbwnA3b7P35sFnIE2wcxAM/FPwxsIFVh0ck0XLouMcpKhVXM5UQNRoOprD4rFZ7jNpC6D1Ok+wBrbdrMWliw6qdT8R9tqwPDFBMt8KS7+0sR9AK6o9HPRl+3WKPeJZn4Flv9Tan5CBWXmrPE8Yb117h3difnsPlVYVN9jHTcN/Uwyn/KD9BT8JYVyG/GoIA8jv6152XYNhrXMFMp9RK/tXtlsjkHkf3o0EnYIFUBRl2j+edEL1psQLQkzlFtZfTRkG7aDeqGOESRsYNF+DZWtsx3tnQa7toJjkCAaScbWgN6NZYvO3CsqQxtnKoUzItsuxHxEmdas9rrc4QA/iuE+mhkfSg3ZPilvu7WHS541aWkhiQ2YkgDyX2NX/ALQsSbVmwN4zHU8yDv7mozW6Gg9Ajs7dZr1u5Z7uTbAzXZAmQjKI2LZRyoi2KGiW4SzbWZgQXz6ZW3jf1rny8RuJbXDH/k6kt+LMZIynyJM+1EsT2q7pQLCKFCgBmErGmyzvPOedLPHaSQ8ZUy3xbHBriagnOOfy0rrmB7pLKsipbDwxgASx016ma4Xgu0XeNN/D2m8xKOPrB+db/hvaJWsoq+K0CIiZ0aTueu4rQjw7DKXLoO4wx3zjWWYk8gFEDyjStF3+VF9B+QrJ8UvJcstkYupJm2NCNoB6gTWmxAW4jqtwDQrI1KkiJHmN6fCkrbFyO0qAfavjCfdXvJcRkQZpBDKYJBGnMGBWD7CXrVy1fW02drlxblxtlUmTlAnyOtE+13BbeE4RiLAcvlRypYAElisCB5x7muefZ1jBhrhzTkxCG1PIOLqkEzyChjVJdoEGbPifazC4bEI+R7txA4aCAi5tDvuw8oir63bOIVcSMrNcQRO4C7Lr+KRrFMx3YPCsWuYc3Vug7XTnQltnynloTAPOszg8Fcwt37sxBAmGIkAEFiyjyOaOmlc2baKw7J7wH3hLgHiNsmR5m22vpNdK4t3dmzdu2bTOcR42YEGDAAPiMgelYPgNgd+C2YqUaFk6gMqiRz0E61sOM8Lt3rYvM1z+iMqrn0zGMsxrz28hSw1E0ntGKxGENtlAIAY+JUHiOYbZyZGvIAaCvcdgFL2QQWGjEiYlQTpHQx+tXmQd5JGw36yQB6bN86ZcUZ3ePEZ1nUeQnl6VyTlssugDxXAg3rNpBLM+mskkkzv6zXeuH4cW7SINlUL8hFck7MYI3+JWSIy2pZjEzl29PFFdiWu30qfG2QzPdHhFexXlMv3wvr0rqZE8vXQsdSdBTLl6Of0qn/w8s5uOZbYCdAPKDVi7aBG223Ue9RbCZ7tArFlcFfIESubmT/06eppVd4hbXIQ5CqIkzHT96VHQaPnztl/zbJMgwJ8qBXLJAWAf8R/6W3reYhnxfiezcslDCZrefMI30ywfIzQK7wPE9+P6d27a0zE5UJH4lHi0FCMaVM6J5b2X/wDgF3EZG7kMCFIZXAE+sj8tK2XYvs+LN5ndHBVD4zdLDXSF5bDf0qTD8TuH/wBAr6sv6TV9sYVw9xnGUGBoeQEnUU0WQkZbtXimxl9bVsRbTWB1nc+1A+2TrhsEyKfFcISev4rntED3rT2Lmy27YSdWI5SJiesACuZfaBj8+I7r8NkFf+owXP5D2q9k6MuaVKiPB8Mrs2bUAfUyB+9KE0/YfEHuWBOivp5AgE/lRviaH419CKznYy5kuXbDbnxL5xoR8q1iGdOv506MQ4O4L1sr+IDQGreAxPdi5NtnLKBlUwx1EbbetCL1l7TZ067fnRrhGIV3W4vIwy9J0NaS0ZMKraW1b72zYuZ1JbLnJgt8cAxO58q8x2ILnLiJuIoIWTOUt1I3E7VcxN0fF4kCj4hsT0M1je0OKvFgZyo6kEDyGm3nr7V50pvmdcYLgW8SufIuUAATmHONAPdo86D8TtgDJl23JICg+XWPrBo12Xvd5hlViSysQTI/DJX9DUmP4Vbe1OdyS/ikjXeQBG0VbmrojwZlLg7lWWZknKRJJ6wOen5io+zvGTZvZM3guGDJEBtgd9uR9qNdosUlte7s2iQRGf8Awr/hB36T6CsfiUISWKmNQR8XvTJqSFaaOn4DiJjeATB11HQ1Jd4petobtpiHWQ4UA5wJ/CdCdZ6xNZDhnEpCGfjH10PL0NFrONOupgoCfJtpqPmmPJqrQQwvCeJcVsYjPctgQi2gRkUkMLjbDeFXxHah3Dsa2DSzYv22N23dIZIXwKGyhy0TGu/OuwcCXJh7OQDL3c6bTGpPUs35Vz37S8PZdw164LbKQF2lgZJ06giRV/xsXvSNfa4gkHKQ/g5GTIldvU86y3bxwty3ckzPdsI0h5MA8z8X1rHcK7a3uHXmK3Rftto6GFaRoDMaMAeUg8687SdplxYVlzeG7mIY6rlBGvKdeVJTkFvZtPvmW/4dsmnkJDVJe4mSpALXHBEFmOUTJyxtA08QE1heJcfEW+6OZ/xdI6SRRfCcUJVIQTAzbmD0EClhH28WaTp2aTC3C4uSsEFYnmdYj5D/AOVU8fiMs9CI668/MVSbFOBEeFmBZmYCNZJAPkB8qjxZtlWZbqmYCCCCSQSSJ1gAjWvP4S5dHTpLbNb9jVgucVfbYvkXz/Ex/wDGunms52A4etjBWlX8UuT1zEwflFHL+ICiZr14pRicTdsWJxAQE/wVRwNwP/Unfbr60D43i2c5dhzo3wuwhtIY0KiCCf4DSuVmoJKQRUVxN4pd0F1qC5i1G50gmfICT9KzCY/t7xCWTDjpnf8AJB+Z+VKsnxTiGZnvvu7T6DZR7CKVcE8kuTo7YY6Wy33yzvThfWhQvmdFFSrfbyFd/E4bCq3V6H5V7xS0biWraj4pZieSgyffSPeqS3m6j5Vg+0PanEYbHP3bypABRhKHTpy9qMVQTovEcQuGsXb0DwKW33MeED1OUVwHGX2d2djLMSzHzJk1s+1PbY4vCpZ7vu2zzcIaVIHwgaTuZ9qxFyqCja1PAOH3NAtpy7CYCmdTp6adaGdluHfeMTatn4c0t/pXVv2ruy4yIAB6UAnOeJ9i8SLX3lYW7aGYKNXIGvLSRvFS8G4iuItBx8Y0Yee+nlXQPvJ/mtc17S4M4DFDEW1/oXT41H4Tz9P8Q96MWwGhVgRJpioq3EKlVZzlWSBm8td6zfEe19ldLQZzynRZ/Oshj+KXLzh3YyPhjQL0yjlVHIFHfMdZbQ6ZfxL1PJhQDtNZQou3xD66H9KJfZrxhccBm+JbbLdHmEifQ7+s1Qx+FRrOdmhWGXWJ3gfvXmZ41KztwytUZnsxilR3tzq0Nt0009orYDDM4gQBOtZPD4XLct92oNxbQKyfiNsgOCeWZX+gqbh2Jv4sPZKtavDQsDEnoQOcVPJjf3LopGXgKceu4dVyPdRW3ABEx0oQ/B0vW4gZTrm/vU3CeyeRy10s5bmVLASNdBoSORNGe0N1LVuFAHIetLyUdRdhpvtGQwOFW3kUeIJeyz6nQ/8AcflU63guTfxIsTMSZYT9PnVS5iYRtpMNP+ZSSPnP0olwhM95ifhtAATsWAVY9ok1flatnJOPhG+4HiMQLOVZgKMs+EHcyJ15mq2MsPfY/eLdsmF1zqdpBAJ5wZBqjcx1zWLjz/lChT+sVSvcaKMFmGjQNs3UeRorJJg40Mx/YtG0C3WtgQAuUyN4ldapYfgGGTwi2dOTEn10NaDh3FlcShKHnlMajkR5UX4e2G7snEKTdk+KCCw5ajSnWT5BTM5hcBbXZAvyirBtL09qOY5MMttnVGnYKbon/UBOoBrKNiSf7VSD57Qr0PxGEtvun5U2zwe25VY1kBevTeoWc9T70pjmZo8Nm5ne7VkW7QUDRFAA8gIrP4nF57rAnRdAOnWud8G4piTct2kv3QGYLGYkQTB38q6E/B2VmgbjmZ5/tTSFQLxALsAN2MD3/tWx4Zay21UbAAfIAf3rK4XhZfFLPw2iGaOsSqg+upNa9rcc4HlvSIYZj7oVNayXbHG91h8h0u39P9Kbt8xp70V43j0so19x4U0tpzd+Vcwv8Yu4l+8xDLoTlgZQM0UmV1EfErkCuP2nugR/yw4XzZspaB6ASfUUqMYJ81xUhclvM46lnAUz/wBK/U0q8yXqseN8WdMlJsFnGE86cMQTVIMBUqua9yjgsM4E2GGW49223+LKrJ6QDmFCOO/ZhdxDNfw+LsXJM5WJSBtuf1p5eAT0BP71uOwmLDYWy/JkAbyOw+tLJ8Ro7OTYr7LuJDayrx/gdWoFxDsbj7P/ADMHiAOvdsR81kV9Pfc8Pc1uWbZPM5Bm+Y1oNxDBAAm01y1G2S7cH0LUqyGo419nHDihu3WBVvgAIg8mbQ+1dQ7O8IOJcjNlVYzHc+1CMRi8SJ/+oZxOouolwfMrP1qXAdtcVh9AuGYeSsn5TTpgNpc7DL+G8w8mUH8qC8f7CXLlprTNbdWG05W02gHcj1qrZ+2ADS9hiPNGDD6wazXaTtT98uhrV8DUeC4e6K7bEjL9aDlQyjZy7tN2fvYG+1m+pVhqpI+JeTD+daE11zHYG5fT+rZ7wcmJW58mUkisDxPgJDkWhrzQnUHyJ+L86CmmFwaNd9iVvK+OvTC28MQeniYRPsprTYjCBlsAQVGUyOemntQr7N8I1jhPFLrKVY5UAI10WdOurUz7NC7YYpczDJchQwO0SQJ5TNR9QtNlMGpF2zZCYm2T/wC6v5ftUfEVGHxiXySq3Yn/AFjQE+wq7xFgmJw8/iutv5q01d7ZdmLuMt2URltlGzEtJnTy+dc/K4qL6LSpSsG8X47bsXPBfzNrFpRmYzoBHKgvH8S7uqvlnrMeukUGv4y1axDJceLiypu21A8U/hzAwI51pezfBUu3Zy+EakM4NwmPiJnUHoI3oPEoqxvqKrKfZ7gaYm9kZvCilmExOuUCeQ5+1EksdxNvKAVnSfcnzmZo/wAP4clnvciZBBM/ik8tTqAToPlVLj+GDILoKkgANlMmJiSOomhGXg5ZTuQJxHEBptPp+tDbzi5IYSPqP2qHFIwRgPiXWOun5GquAxausqSZGvkaqloNkt1HQ5lJJPtnA8+Tj60RwvF8wBkx1naq8gz0O4/I+tU79gq+bdW3jQHzjkevWg38GbNMrhtdGB1DCCfRuh/OmOg31oPabKVIJBGsUamRIMg7V04Z2qZOUaK7L60ltTzqxZtE7fz2qVVjnVGxaC/YnBzjbM8iW+SsRXXHWdPKK5J2QxJ++WfNo+YNdemlWwlDh2EKSW3JJJqe9rJJhRzP51Plnesx2/v3Rh2W0pyxNwgwcg3A6+flWoxiu13GfvNzwuotJoizr5sfWswy57WUEsQ+oXU7SsxPOo7uJDbAfn+dVraqWkDxdRIPuQanPHyKY58TQcIBF9xKjwg8iNvLn5V5U/CcMEAnc6keXKlXzXqUnlZ3R2rYDTCmdYqzbww86fIqZTX1Vnm0D+OQmFvN/kI89dP1rPdiO1xwrG05Y2mMggSUY7mOYOnpvRrtldAwrpmGZ4CjmYImPaue37gtrlHxkanp5VqsPR3jB9sQ+lu4lydo/ttT8RxuV1X61872r7KZVmU9QSD9K3PYDE3r73O8u3Gtoo0LGJJga+QBpXCjWarifF0AAZh5gbD186F3eJIytlzHqSNBV7E8AS5MMy6+Rnz1quezzZcq3VAnXwan11pkABuQaeMKILNoo3Jq7f4BiFE2zbuGdpy6dZIirdjs+rqfvVyZ/BbJCj33Y/IUJJsdNIBcDxTm43d2y7MdANAqjQSRt1qDj9u9bvf1QokaFTmX5xvWys37WECraskoDLBTqx5Fjudaz/FsbdvXCWUZSxOUqdtYEyI0j5UrgFT8BzC41k4BfMwXvMQfMZFEe4NA+xGNDpc757pOb8LkDbnBk0V4thCOC2LQ0LNm+bsx+lZjguHNgMCQcxB+lJOPsY2N+4N9pbNlWS5b1yEMZZidCCfiPSulY7ElrdsgjNc2jpBJO20D61zrH4MGwWO5E+nQVXwPEnZUTxNcFsog11B0U+UDf0rma5IrJOzL3MC166QASzsfPcwfauucItdymVlEzMrzPKfKq3Zrs8mHTM0G4R4m/QdBUvFeKAeFAPWlnPnoaOIu38cxYroC0jxar7+m9AmxAIuEhJKlc0kKdufXoDQfH9qO41IDDod/apOG8aVlNyYtyRDDLqROUg6FdRSqMkro5p4+DKly/kJkGRp+1Z7umt3CV+Fjty86P4y2rBnSAoHiAMiDzA5AH1oZcPhy89B+1dEZaoz6sv4UZgDyPvrVhk0iN/8AaquBJVYFT3rmVd+vrQa2HwVcQ3dQHmDsenkf3orwM/0ynINI56EUKs2e80UeJtCSJ0rR9k+FjvWtB4GXXSYg7D51TH3oWW0SJajevHC9YPyrWv2fQbs58xA/LWlh+FWhMop82kn611PG32T5oxUXJAsswuAgqy7gjUfw0c4f2v4phyzXguITeCFzDyBT9q0K2lHQdQIAqO9hU5ZQYjT12pXENisfathXWLlvEo/NAB/5ZhpQfjv2gW7lo2sJhyHujKwuaXRO/h1zeoYinca4El9PEozaeMABl5Hb4hWG4xwG5abILgYAArmXkfrSvQUWhw8qYuAg8hI/OrNq1JCgQCYoRwvBPbku0zy3/OjfCgTdUGImflU8k+MGxlFWHl+LaTHITppHnSp3/LcEag7H2pV8vKWNu2eglaAKip7S8yPnV23wm6VkJvqJIEj333oR/wAVuWiwQgSDmOhWOYOnKvrkuWkeY9dmE7RX7hvXC5dDmIAMjTYaHy1rO3BrvNdH4t2oNzDujKApMtbOV9tAVJGYeY0rCJhy5kKAs+g9ufyp6NZQiuldgMOLeFLmJuOT7KMo+s1k0wyzAVZ6KJ/UmjfBLFxZB0XkDuI305UAGubHgADp+VMOPJ50OtDXU8v57VaRY6CsjEjXiaWbqa9y86bc0ogGF/Wqt1Tz2qV2qHUkDqQPnoKD6MjWdssOtvDYS2BB7tCR55dT8zQbB8EBw4vsDIfT/TtPz/Kj/wBpQnEWLQ/wgfktG2wK/djaAj+nA9dx+lceedRovj+6zCcWMpA6UL4bby3rQ5gMSfaP1FEL7zaJ5jf+e1VluBAHbePpvUIS1R2yVOw/3rOPE0LWU7ScZS2CqamqXGu0F10Y2R4F0L7Ceg5mg3D8M13JlEliJO89Z8qpDFS5SIzzVpFns/gmxV9S4PMx5Vt8bhVHD8QqroogDoGMEnrrUfDuHi0CLYhjBPWF008p1iiwPeWHWPE4I23A6+9TlkuS+Dmf7MNwThvdTneEOmTMc3UMo5ivMXh8jrMMCJQg6Muxg9QdxyrT2cPduooKW7jjQZhEADQmddPKhXangdy3bBJUEHMpQQsxtEkgnY8joaonctgTpA9L4XQ7efKkQ1x55bfz2qpgnFwAmNPiHX586tpcI20X60w62X3ui2kJpOgP60T4Bi+5uLcWC0EMDsZ3oAoLGJ05URwJGYQZmT8tKeD2CfR0fCcftXRDEKx/CSPoTvVoqD5Vz66k01naILPHIZjHymu1yZz0bpre+on1Aqs94JqxRR5uB+tYVh1pW7IO3vSNjpGvbjCawS/+kafOgfFcUbhBykAbTv8AOqmcDSa9medSHICtFuB2lJZvxL8I5fzeqRW3l1LZvQEfnXuDxgsvsTIg67dCK5fVW8bopDsPZwZKka7qSI9jSp4tAiT06xB/UUq+eUI/kdhi8f2guBe7W7d7uAMnhbwgzlmM0ct9tKz9/vLhMd+VJOiKEWCZiTJitebQmcoprda+vjFo81uzH2Oz7HUhEk7kl2+WgH1omnBUGry5/wAx+gA0o4ydKa9sSOv1+dMAoWMOAdBA6CKsqgFTd1vpSZJ2G28fmfpQo1jLY3qREp0ADz/mlML+f0ogsnOm5prXByFRPcJBpjN/eiaxtxqm4Nbz4iysb3UH/cKqXjIot2KTNj8MOjz/APEFv0oPoxpO0gz8TJiQij5kwP1o3ehY108+kChV22XxuIYbd4qgx0BP51fxROxG3515md7L4zF8e4XdtF2thHRjIB0IJk7cx50J4bwFr657rT4iotrOpGwJ6E9Ola/tBczLlGksBO+gktUdi0tvD29dWzEDb4m0+hFTUmo6LOTbObfaHFu4ioABEgRAUaiANoM/QVoOxPDMlm3dIAFwRr+FZJ19RrWX7YTfvXGXxeJba+xyrXUFwgs2bY00VUI9BDe4q2WTWJIkkuewVxAHvVuJtOXTlGgmixvhm8PxLt0br6E60NvJCM46+HzM8x9av4BFK5h+ESR59R5E1y9maptFdML4953PPNQrtlxPusMFMFiyyPIa+2oopddj4vhK6k8jXPr6tizeUElVGjcs07ny5V0Yle2K1rRTZWVgyaT4h0M6gfKry3i47xee8df4Kr2kZcgb4lGq8vD/AGotawBt94wBIRlOXkASTtVpNISDPbFshTm0kaH1/k1NwgHxHkPCPpP5VW4xfnLlPhWNeUnkParvDXGQwIg6mdzT4tsaTLuams+mtROaQk+ddbJDgJ0ANWFgUkUCm+tTbGJBznWom0qN3gxSLk0gxKQY6UxLfOvcMpZoq1xOLawN65fUP8UdOBdtknDuPraYJdLbEKQJ031H60qBYXD5iWafXr5ClUP83FLcuwSy70FGU0io5+1ext0mvG9a9g4hE/ptXkb/AKUwmN6WeiYTH+fpXgnSJJ/m9eZgN49aa0+vpvQMT3Ejlr0GwqInl9Yp1g5oEQeXn1medMuTO0Ty+X1rIwxjTWOute92d+VRsP550TDGatN9myZseh/wo7f9uX/9qzNwgAzvyFbH7KxZN+8ysxdbJzKUKgBiBvzmDSSegoMYNu8vuY0DvtuNdNKIYmD8Uz1HX/aqXDl1NwcyZX1O81JxDGgxz9PlNeTla5M6oIzfaljII5TEj2HrS4yuXDLvnCgDrrAP1PKou0eIWV9TJPlypcTuBiYg7RpMajbYf7UPCGQN4XwlGv2dotnOTvJC+GfV9flWnx4zW8pAI3PXnqPOgeE4mtgTdH9JtGYRmWIho3aTpAqxx/EubFq5h7iMDHj0ZTMx+m8UslOTRlW0z3EZUULunOdJJ1M9CNIoViu1NnC+BSWO5A38gemnKqnBhfvFu+YBNZcAKOeuvxa6aVXvW+HYdmLP39z/AA2w7wdDM/D86pGG6e/4Sq3Y7HXsXjl/pp3Fl98xOY84Eax5UewXC7WBwzd5cVU3ZmMFzoYA5mRoBQS72kxbpkw1hbKnZ7jBm9Qo0U/OgbcGe42bEXWuNzM/PU/pVUvl1+kPGDK13F96e8UaM505xyBA8hWn4QHEkg62zIO+k5dOe9AMNcTCuog5JJ0EsDEE+YI+VXuNcet29jLsNAuunLXlNGVyftWiUoU9kGOtHXlqYHTWD9Yqxatqrafzr9aH8FYuXe6YJIhTyGsn8qKYO2XMxAPM/tXRhSiLJaLSKW0FW0swK9srA30r0n8qrKQEjwHyrxztTlUkc+dMU9AY+dKE9sYZnkqhYCJ00+dWbfCrnSB5n9qtcE4gLc23kKzTn3C6QZX1E1YxnG7SyFuKxHQ/yT6VGU2vBSMUyPA4FbckmT/NBQfjTh7gAOnP9qbd42WaBbaDzJAPsK8e5nAhQoHnJJ86gr52yrpRpHiDoYjalSDR5Uq6uyA4Pvv60m8qjI0nlUj6V0kRvn/elHM00a0m1OvtRMOZRI/nSl3n1+dOFqdtt6sYW2kHNyGnUnlQsNFN0JiNKnSPCWh4Gu4PkJ/3p9sbfroPXyptxo/TpSBPLgD6rGuyT4hvy2qiZOsNE6aRVuI357mAdfKoe6kzJ+evt0FExTce+kCPf/etv9lmHNtMddO+RF//ACNWbF0HR12jUHxE6j0iK23ZIqOH4y4uYDMd4nRP/wCqRys1HOLHEcThycjllJZoaSoJMwDvzqzc7YvEPZX1Rv0NNy+GFMxy5xzPp51Uu4UGBGv851zyxRb2iqm0T4jtJbuIZFxDMiVBnluKu4TtBYdFzOgaIIYhfKdRryrN4m3sFE8o89edVE4RmPiGYwYAiBtW/wCaNB+qbXEYa1dy5SCynTxCPPUTOlZXg3Dri4nxZlSTKAkK8agecjy3qP8A4d4pEjzEjlH7VKuAYiQz6c5J213rRg46sLdmnx1uSrBdJOVW1OmkADYCok4eD4hz6+Wke1U7fEsSFjKX0+ISGPXxAfWi9i+GRnW0bRWQiloUCBLNAM6zUnBoZe7fTGOpVdRA69P2odibqyBuT01mdBFQXeJXHMLc7uNyFzSfKdvlVezYOpF0CTOogE8jtFZYkb6slp7L13hTaFV1/wAx0Hrr9BQLD8FS3df8UEQeWok6eRkUbsXL6vLAXQwPhzKwI9jI9RBFXLPDO81shi3O05kjrkceG56GG9atFcVRNu3bBFvCCZ2FFsM3n8+VRfcnmMpBE+HYg+hMg1cXhV4gEWyR1BB26kHT3p1oUjJNLNpJHLnPWpzgri6FSD0+mp2+tOGHUCWfMRMoo6dW2prNQrFqSLkZbYiSTIJg7czrVdTT8TeLan+3sOQ8qYlFGPFFN7oEyRNSp56Co71zpQZkyC9ZAO0a7VE+IYbRVkCQedRPZ+u1T4phsHu0mlTntwf5pXlVSEbCN19alUZlHy+Ve0quxF0QW9SBt/vVtbIABpUqVhQ64ZUt0MUuRpUqUJGWpqNqfWlSrGPLx0PkYpXPCC3SlSrGImXTf+QDW74Tby8FxBG5L/oKVKlYTndyVZYMEDf229PKovvbkfh1IE5RzkmlSpfIz6H276ooJRSSd9R/b6URxGCCgkHlOvoTSpUr7ChgwCz4pIRAYGk6KY8hrUS8SYKLaBUGokb7iTrudedKlSvsJQfFsw1Zo6ZjUCgkHU6AH1mlSpwWOv2crAbys7ede2xy9PrSpUQEhsxOu39v3p1sQJG/770qVAwe4diPvBW1eGfYK/8A6i9IYzKj/CwPlFeY621i7ctZycrROoB2/DNKlQRiBrjaDMYB0HLXyp+NsZCo+vWZ/alSomGKBOuo2iY8qcBE/wA50qVMwDLx5dKfhbYaQeVeUqz6MJRUV4ax0pUqQJTxFyVEgTJ11n9qVKlVEI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041" name="Picture 17" descr="http://2.bp.blogspot.com/_f98opUNuVXc/TUcH54WZt2I/AAAAAAAAVdQ/Mi08IoDgHBk/s400/Beggar%2Blady.jpg"/>
          <p:cNvPicPr>
            <a:picLocks noChangeAspect="1" noChangeArrowheads="1"/>
          </p:cNvPicPr>
          <p:nvPr/>
        </p:nvPicPr>
        <p:blipFill>
          <a:blip r:embed="rId10" cstate="print"/>
          <a:srcRect l="7560" r="24401"/>
          <a:stretch>
            <a:fillRect/>
          </a:stretch>
        </p:blipFill>
        <p:spPr bwMode="auto">
          <a:xfrm>
            <a:off x="2915816" y="548680"/>
            <a:ext cx="1989291" cy="1900437"/>
          </a:xfrm>
          <a:prstGeom prst="rect">
            <a:avLst/>
          </a:prstGeom>
          <a:noFill/>
        </p:spPr>
      </p:pic>
      <p:pic>
        <p:nvPicPr>
          <p:cNvPr id="3076" name="Picture 4" descr="Image result for workhouse"/>
          <p:cNvPicPr>
            <a:picLocks noChangeAspect="1" noChangeArrowheads="1"/>
          </p:cNvPicPr>
          <p:nvPr/>
        </p:nvPicPr>
        <p:blipFill>
          <a:blip r:embed="rId11" cstate="print"/>
          <a:srcRect/>
          <a:stretch>
            <a:fillRect/>
          </a:stretch>
        </p:blipFill>
        <p:spPr bwMode="auto">
          <a:xfrm>
            <a:off x="0" y="188640"/>
            <a:ext cx="2851715" cy="1772816"/>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Shared\Disability History Month\UKDHM General\Logo - Strapline - Banner images\Yellow circle Black Triange Logo.jpg"/>
          <p:cNvPicPr>
            <a:picLocks noChangeAspect="1" noChangeArrowheads="1"/>
          </p:cNvPicPr>
          <p:nvPr/>
        </p:nvPicPr>
        <p:blipFill>
          <a:blip r:embed="rId2" cstate="print"/>
          <a:srcRect/>
          <a:stretch>
            <a:fillRect/>
          </a:stretch>
        </p:blipFill>
        <p:spPr bwMode="auto">
          <a:xfrm>
            <a:off x="8316416" y="6030416"/>
            <a:ext cx="827584" cy="827584"/>
          </a:xfrm>
          <a:prstGeom prst="rect">
            <a:avLst/>
          </a:prstGeom>
          <a:noFill/>
        </p:spPr>
      </p:pic>
      <p:pic>
        <p:nvPicPr>
          <p:cNvPr id="2052" name="Picture 4" descr="Image result for Ancient Egyptian Disabled People"/>
          <p:cNvPicPr>
            <a:picLocks noChangeAspect="1" noChangeArrowheads="1"/>
          </p:cNvPicPr>
          <p:nvPr/>
        </p:nvPicPr>
        <p:blipFill>
          <a:blip r:embed="rId3" cstate="print"/>
          <a:srcRect/>
          <a:stretch>
            <a:fillRect/>
          </a:stretch>
        </p:blipFill>
        <p:spPr bwMode="auto">
          <a:xfrm>
            <a:off x="0" y="0"/>
            <a:ext cx="1849026" cy="3235797"/>
          </a:xfrm>
          <a:prstGeom prst="rect">
            <a:avLst/>
          </a:prstGeom>
          <a:noFill/>
        </p:spPr>
      </p:pic>
      <p:sp>
        <p:nvSpPr>
          <p:cNvPr id="6" name="TextBox 5"/>
          <p:cNvSpPr txBox="1"/>
          <p:nvPr/>
        </p:nvSpPr>
        <p:spPr>
          <a:xfrm>
            <a:off x="1763688" y="2780928"/>
            <a:ext cx="936104" cy="584775"/>
          </a:xfrm>
          <a:prstGeom prst="rect">
            <a:avLst/>
          </a:prstGeom>
          <a:noFill/>
        </p:spPr>
        <p:txBody>
          <a:bodyPr wrap="square" rtlCol="0">
            <a:spAutoFit/>
          </a:bodyPr>
          <a:lstStyle/>
          <a:p>
            <a:r>
              <a:rPr lang="en-GB" sz="3200" dirty="0" smtClean="0"/>
              <a:t>Bes</a:t>
            </a:r>
            <a:endParaRPr lang="en-GB" sz="3200" dirty="0"/>
          </a:p>
        </p:txBody>
      </p:sp>
      <p:pic>
        <p:nvPicPr>
          <p:cNvPr id="2054" name="Picture 6" descr="Image result for hephestos Greek God"/>
          <p:cNvPicPr>
            <a:picLocks noChangeAspect="1" noChangeArrowheads="1"/>
          </p:cNvPicPr>
          <p:nvPr/>
        </p:nvPicPr>
        <p:blipFill>
          <a:blip r:embed="rId4" cstate="print"/>
          <a:srcRect/>
          <a:stretch>
            <a:fillRect/>
          </a:stretch>
        </p:blipFill>
        <p:spPr bwMode="auto">
          <a:xfrm>
            <a:off x="2195736" y="260648"/>
            <a:ext cx="3960440" cy="2331275"/>
          </a:xfrm>
          <a:prstGeom prst="rect">
            <a:avLst/>
          </a:prstGeom>
          <a:noFill/>
        </p:spPr>
      </p:pic>
      <p:sp>
        <p:nvSpPr>
          <p:cNvPr id="8" name="TextBox 7"/>
          <p:cNvSpPr txBox="1"/>
          <p:nvPr/>
        </p:nvSpPr>
        <p:spPr>
          <a:xfrm>
            <a:off x="2987824" y="2492896"/>
            <a:ext cx="2736304" cy="584775"/>
          </a:xfrm>
          <a:prstGeom prst="rect">
            <a:avLst/>
          </a:prstGeom>
          <a:noFill/>
        </p:spPr>
        <p:txBody>
          <a:bodyPr wrap="square" rtlCol="0">
            <a:spAutoFit/>
          </a:bodyPr>
          <a:lstStyle/>
          <a:p>
            <a:r>
              <a:rPr lang="en-GB" sz="3200" dirty="0" smtClean="0"/>
              <a:t>Hephaestus</a:t>
            </a:r>
            <a:endParaRPr lang="en-GB" sz="3200" dirty="0"/>
          </a:p>
        </p:txBody>
      </p:sp>
      <p:sp>
        <p:nvSpPr>
          <p:cNvPr id="10" name="TextBox 9"/>
          <p:cNvSpPr txBox="1"/>
          <p:nvPr/>
        </p:nvSpPr>
        <p:spPr>
          <a:xfrm>
            <a:off x="0" y="6211669"/>
            <a:ext cx="4032448" cy="646331"/>
          </a:xfrm>
          <a:prstGeom prst="rect">
            <a:avLst/>
          </a:prstGeom>
          <a:noFill/>
        </p:spPr>
        <p:txBody>
          <a:bodyPr wrap="square" rtlCol="0">
            <a:spAutoFit/>
          </a:bodyPr>
          <a:lstStyle/>
          <a:p>
            <a:r>
              <a:rPr lang="en-GB" sz="3600" dirty="0" smtClean="0"/>
              <a:t>Bosch</a:t>
            </a:r>
            <a:endParaRPr lang="en-GB" sz="3600" dirty="0"/>
          </a:p>
        </p:txBody>
      </p:sp>
      <p:pic>
        <p:nvPicPr>
          <p:cNvPr id="2056" name="Picture 8" descr="C:\Users\Richard\Pictures\British Museum Images\After Bosch Cripples 1570 AN00061853_001_l.jpg"/>
          <p:cNvPicPr>
            <a:picLocks noChangeAspect="1" noChangeArrowheads="1"/>
          </p:cNvPicPr>
          <p:nvPr/>
        </p:nvPicPr>
        <p:blipFill>
          <a:blip r:embed="rId5" cstate="print"/>
          <a:srcRect/>
          <a:stretch>
            <a:fillRect/>
          </a:stretch>
        </p:blipFill>
        <p:spPr bwMode="auto">
          <a:xfrm>
            <a:off x="467544" y="3429000"/>
            <a:ext cx="2004968" cy="2740123"/>
          </a:xfrm>
          <a:prstGeom prst="rect">
            <a:avLst/>
          </a:prstGeom>
          <a:noFill/>
        </p:spPr>
      </p:pic>
      <p:pic>
        <p:nvPicPr>
          <p:cNvPr id="2057" name="Picture 9" descr="C:\Users\Richard\Pictures\Art and Disability\Charles-II-of-Spain-.jpg"/>
          <p:cNvPicPr>
            <a:picLocks noChangeAspect="1" noChangeArrowheads="1"/>
          </p:cNvPicPr>
          <p:nvPr/>
        </p:nvPicPr>
        <p:blipFill>
          <a:blip r:embed="rId6" cstate="print"/>
          <a:srcRect/>
          <a:stretch>
            <a:fillRect/>
          </a:stretch>
        </p:blipFill>
        <p:spPr bwMode="auto">
          <a:xfrm>
            <a:off x="6489111" y="260648"/>
            <a:ext cx="2654889" cy="1771535"/>
          </a:xfrm>
          <a:prstGeom prst="rect">
            <a:avLst/>
          </a:prstGeom>
          <a:noFill/>
        </p:spPr>
      </p:pic>
      <p:sp>
        <p:nvSpPr>
          <p:cNvPr id="14" name="TextBox 13"/>
          <p:cNvSpPr txBox="1"/>
          <p:nvPr/>
        </p:nvSpPr>
        <p:spPr>
          <a:xfrm>
            <a:off x="6516216" y="2060848"/>
            <a:ext cx="2627784" cy="523220"/>
          </a:xfrm>
          <a:prstGeom prst="rect">
            <a:avLst/>
          </a:prstGeom>
          <a:noFill/>
        </p:spPr>
        <p:txBody>
          <a:bodyPr wrap="square" rtlCol="0">
            <a:spAutoFit/>
          </a:bodyPr>
          <a:lstStyle/>
          <a:p>
            <a:r>
              <a:rPr lang="en-GB" sz="2800" dirty="0" smtClean="0"/>
              <a:t>Charles II Spain</a:t>
            </a:r>
            <a:endParaRPr lang="en-GB" sz="2800" dirty="0"/>
          </a:p>
        </p:txBody>
      </p:sp>
      <p:sp>
        <p:nvSpPr>
          <p:cNvPr id="15" name="TextBox 14"/>
          <p:cNvSpPr txBox="1"/>
          <p:nvPr/>
        </p:nvSpPr>
        <p:spPr>
          <a:xfrm>
            <a:off x="2555776" y="2996952"/>
            <a:ext cx="6408712" cy="2862322"/>
          </a:xfrm>
          <a:prstGeom prst="rect">
            <a:avLst/>
          </a:prstGeom>
          <a:noFill/>
        </p:spPr>
        <p:txBody>
          <a:bodyPr wrap="square" rtlCol="0">
            <a:spAutoFit/>
          </a:bodyPr>
          <a:lstStyle/>
          <a:p>
            <a:endParaRPr lang="en-GB" sz="2000" b="1" dirty="0" smtClean="0"/>
          </a:p>
          <a:p>
            <a:r>
              <a:rPr lang="en-GB" sz="2000" b="1" dirty="0" smtClean="0"/>
              <a:t>Throughout </a:t>
            </a:r>
            <a:r>
              <a:rPr lang="en-GB" sz="2000" b="1" dirty="0" smtClean="0"/>
              <a:t>human history and </a:t>
            </a:r>
            <a:r>
              <a:rPr lang="en-GB" sz="2000" b="1" dirty="0" smtClean="0"/>
              <a:t>prehistory, </a:t>
            </a:r>
            <a:r>
              <a:rPr lang="en-GB" sz="2000" b="1" dirty="0" smtClean="0"/>
              <a:t>disabled people have been part of human existence. </a:t>
            </a:r>
            <a:endParaRPr lang="en-GB" sz="2000" b="1" dirty="0" smtClean="0"/>
          </a:p>
          <a:p>
            <a:r>
              <a:rPr lang="en-GB" sz="2000" b="1" dirty="0" smtClean="0"/>
              <a:t>Responses </a:t>
            </a:r>
            <a:r>
              <a:rPr lang="en-GB" sz="2000" b="1" dirty="0" smtClean="0"/>
              <a:t>have </a:t>
            </a:r>
            <a:r>
              <a:rPr lang="en-GB" sz="2000" b="1" dirty="0" smtClean="0"/>
              <a:t>varied:-</a:t>
            </a:r>
          </a:p>
          <a:p>
            <a:r>
              <a:rPr lang="en-GB" sz="2000" b="1" dirty="0" smtClean="0"/>
              <a:t> </a:t>
            </a:r>
            <a:r>
              <a:rPr lang="en-GB" sz="2000" b="1" dirty="0" smtClean="0"/>
              <a:t>Disabled </a:t>
            </a:r>
            <a:r>
              <a:rPr lang="en-GB" sz="2000" b="1" dirty="0" smtClean="0"/>
              <a:t>people </a:t>
            </a:r>
            <a:r>
              <a:rPr lang="en-GB" sz="2000" b="1" dirty="0"/>
              <a:t>completely rejected </a:t>
            </a:r>
            <a:r>
              <a:rPr lang="en-GB" sz="2000" b="1" dirty="0" smtClean="0"/>
              <a:t>- outcasts.</a:t>
            </a:r>
          </a:p>
          <a:p>
            <a:r>
              <a:rPr lang="en-GB" sz="2000" b="1" dirty="0" smtClean="0"/>
              <a:t> Economic liabilities- </a:t>
            </a:r>
            <a:r>
              <a:rPr lang="en-GB" sz="2000" b="1" dirty="0"/>
              <a:t>grudgingly kept alive by their families. </a:t>
            </a:r>
            <a:r>
              <a:rPr lang="en-GB" sz="2000" b="1" dirty="0" smtClean="0"/>
              <a:t>T</a:t>
            </a:r>
            <a:r>
              <a:rPr lang="en-GB" sz="2000" b="1" dirty="0" smtClean="0"/>
              <a:t>olerated.  </a:t>
            </a:r>
            <a:endParaRPr lang="en-GB" sz="2000" b="1" dirty="0" smtClean="0"/>
          </a:p>
          <a:p>
            <a:r>
              <a:rPr lang="en-GB" sz="2000" b="1" dirty="0" smtClean="0"/>
              <a:t>R</a:t>
            </a:r>
            <a:r>
              <a:rPr lang="en-GB" sz="2000" b="1" dirty="0" smtClean="0"/>
              <a:t>espected </a:t>
            </a:r>
            <a:r>
              <a:rPr lang="en-GB" sz="2000" b="1" dirty="0"/>
              <a:t>status </a:t>
            </a:r>
            <a:r>
              <a:rPr lang="en-GB" sz="2000" b="1" dirty="0" smtClean="0"/>
              <a:t>-</a:t>
            </a:r>
            <a:r>
              <a:rPr lang="en-GB" sz="2000" b="1" dirty="0" smtClean="0"/>
              <a:t> participating </a:t>
            </a:r>
            <a:r>
              <a:rPr lang="en-GB" sz="2000" b="1" dirty="0"/>
              <a:t>to the fullest </a:t>
            </a:r>
            <a:r>
              <a:rPr lang="en-GB" sz="2000" b="1" dirty="0" smtClean="0"/>
              <a:t>extent. </a:t>
            </a:r>
          </a:p>
          <a:p>
            <a:r>
              <a:rPr lang="en-GB" sz="2000" b="1" dirty="0" smtClean="0"/>
              <a:t>Predominantly </a:t>
            </a:r>
            <a:r>
              <a:rPr lang="en-GB" sz="2000" b="1" dirty="0" smtClean="0"/>
              <a:t>attitudes were negative.</a:t>
            </a:r>
            <a:endParaRPr lang="en-GB"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fade">
                                      <p:cBhvr>
                                        <p:cTn id="7" dur="2000"/>
                                        <p:tgtEl>
                                          <p:spTgt spid="1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xEl>
                                              <p:pRg st="2" end="2"/>
                                            </p:txEl>
                                          </p:spTgt>
                                        </p:tgtEl>
                                        <p:attrNameLst>
                                          <p:attrName>style.visibility</p:attrName>
                                        </p:attrNameLst>
                                      </p:cBhvr>
                                      <p:to>
                                        <p:strVal val="visible"/>
                                      </p:to>
                                    </p:set>
                                    <p:animEffect transition="in" filter="fade">
                                      <p:cBhvr>
                                        <p:cTn id="12" dur="2000"/>
                                        <p:tgtEl>
                                          <p:spTgt spid="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xEl>
                                              <p:pRg st="3" end="3"/>
                                            </p:txEl>
                                          </p:spTgt>
                                        </p:tgtEl>
                                        <p:attrNameLst>
                                          <p:attrName>style.visibility</p:attrName>
                                        </p:attrNameLst>
                                      </p:cBhvr>
                                      <p:to>
                                        <p:strVal val="visible"/>
                                      </p:to>
                                    </p:set>
                                    <p:animEffect transition="in" filter="fade">
                                      <p:cBhvr>
                                        <p:cTn id="17" dur="2000"/>
                                        <p:tgtEl>
                                          <p:spTgt spid="1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xEl>
                                              <p:pRg st="4" end="4"/>
                                            </p:txEl>
                                          </p:spTgt>
                                        </p:tgtEl>
                                        <p:attrNameLst>
                                          <p:attrName>style.visibility</p:attrName>
                                        </p:attrNameLst>
                                      </p:cBhvr>
                                      <p:to>
                                        <p:strVal val="visible"/>
                                      </p:to>
                                    </p:set>
                                    <p:animEffect transition="in" filter="fade">
                                      <p:cBhvr>
                                        <p:cTn id="22" dur="2000"/>
                                        <p:tgtEl>
                                          <p:spTgt spid="1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xEl>
                                              <p:pRg st="5" end="5"/>
                                            </p:txEl>
                                          </p:spTgt>
                                        </p:tgtEl>
                                        <p:attrNameLst>
                                          <p:attrName>style.visibility</p:attrName>
                                        </p:attrNameLst>
                                      </p:cBhvr>
                                      <p:to>
                                        <p:strVal val="visible"/>
                                      </p:to>
                                    </p:set>
                                    <p:animEffect transition="in" filter="fade">
                                      <p:cBhvr>
                                        <p:cTn id="27" dur="2000"/>
                                        <p:tgtEl>
                                          <p:spTgt spid="1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xEl>
                                              <p:pRg st="6" end="6"/>
                                            </p:txEl>
                                          </p:spTgt>
                                        </p:tgtEl>
                                        <p:attrNameLst>
                                          <p:attrName>style.visibility</p:attrName>
                                        </p:attrNameLst>
                                      </p:cBhvr>
                                      <p:to>
                                        <p:strVal val="visible"/>
                                      </p:to>
                                    </p:set>
                                    <p:animEffect transition="in" filter="fade">
                                      <p:cBhvr>
                                        <p:cTn id="32" dur="2000"/>
                                        <p:tgtEl>
                                          <p:spTgt spid="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rmAutofit fontScale="90000"/>
          </a:bodyPr>
          <a:lstStyle/>
          <a:p>
            <a:r>
              <a:rPr lang="en-GB" sz="4800" dirty="0" smtClean="0">
                <a:solidFill>
                  <a:srgbClr val="FF0000"/>
                </a:solidFill>
              </a:rPr>
              <a:t>Common Disability Stereotypes</a:t>
            </a:r>
            <a:endParaRPr lang="en-GB" sz="4800" dirty="0">
              <a:solidFill>
                <a:srgbClr val="FF0000"/>
              </a:solidFill>
            </a:endParaRPr>
          </a:p>
        </p:txBody>
      </p:sp>
      <p:sp>
        <p:nvSpPr>
          <p:cNvPr id="3" name="Content Placeholder 2"/>
          <p:cNvSpPr>
            <a:spLocks noGrp="1"/>
          </p:cNvSpPr>
          <p:nvPr>
            <p:ph idx="1"/>
          </p:nvPr>
        </p:nvSpPr>
        <p:spPr>
          <a:xfrm>
            <a:off x="457200" y="908720"/>
            <a:ext cx="8435280" cy="5949280"/>
          </a:xfrm>
        </p:spPr>
        <p:txBody>
          <a:bodyPr>
            <a:normAutofit fontScale="77500" lnSpcReduction="20000"/>
          </a:bodyPr>
          <a:lstStyle/>
          <a:p>
            <a:pPr>
              <a:buNone/>
            </a:pPr>
            <a:r>
              <a:rPr lang="en-GB" sz="4000" b="1" dirty="0" smtClean="0"/>
              <a:t>Struggling </a:t>
            </a:r>
            <a:r>
              <a:rPr lang="en-GB" sz="4000" b="1" dirty="0"/>
              <a:t>to overcome </a:t>
            </a:r>
            <a:r>
              <a:rPr lang="en-GB" sz="4000" b="1" dirty="0" smtClean="0"/>
              <a:t>impairments </a:t>
            </a:r>
            <a:r>
              <a:rPr lang="en-GB" sz="4000" b="1" dirty="0" smtClean="0"/>
              <a:t>/</a:t>
            </a:r>
            <a:r>
              <a:rPr lang="en-GB" sz="4000" b="1" dirty="0" smtClean="0"/>
              <a:t>finding cure </a:t>
            </a:r>
            <a:endParaRPr lang="en-GB" sz="4000" b="1" dirty="0" smtClean="0"/>
          </a:p>
          <a:p>
            <a:pPr>
              <a:buNone/>
            </a:pPr>
            <a:r>
              <a:rPr lang="en-GB" sz="4000" b="1" dirty="0" smtClean="0"/>
              <a:t>Sinister or evil</a:t>
            </a:r>
            <a:endParaRPr lang="en-GB" sz="4000" b="1" dirty="0"/>
          </a:p>
          <a:p>
            <a:pPr>
              <a:buNone/>
            </a:pPr>
            <a:r>
              <a:rPr lang="en-GB" sz="4000" b="1" dirty="0"/>
              <a:t>A</a:t>
            </a:r>
            <a:r>
              <a:rPr lang="en-GB" sz="4000" b="1" dirty="0" smtClean="0"/>
              <a:t>n </a:t>
            </a:r>
            <a:r>
              <a:rPr lang="en-GB" sz="4000" b="1" dirty="0"/>
              <a:t>object of </a:t>
            </a:r>
            <a:r>
              <a:rPr lang="en-GB" sz="4000" b="1" dirty="0" smtClean="0"/>
              <a:t>pity </a:t>
            </a:r>
            <a:endParaRPr lang="en-GB" sz="4000" b="1" dirty="0"/>
          </a:p>
          <a:p>
            <a:pPr>
              <a:buNone/>
            </a:pPr>
            <a:r>
              <a:rPr lang="en-GB" sz="4000" b="1" dirty="0" smtClean="0"/>
              <a:t>A passive victim/object of violence </a:t>
            </a:r>
            <a:endParaRPr lang="en-GB" sz="4000" b="1" dirty="0"/>
          </a:p>
          <a:p>
            <a:pPr>
              <a:buNone/>
            </a:pPr>
            <a:r>
              <a:rPr lang="en-GB" sz="4000" b="1" dirty="0"/>
              <a:t>A</a:t>
            </a:r>
            <a:r>
              <a:rPr lang="en-GB" sz="4000" b="1" dirty="0" smtClean="0"/>
              <a:t>n </a:t>
            </a:r>
            <a:r>
              <a:rPr lang="en-GB" sz="4000" b="1" dirty="0"/>
              <a:t>object of curiosity/freak </a:t>
            </a:r>
            <a:r>
              <a:rPr lang="en-GB" sz="4000" b="1" dirty="0" smtClean="0"/>
              <a:t>show/atmosphere </a:t>
            </a:r>
            <a:endParaRPr lang="en-GB" sz="4000" b="1" dirty="0"/>
          </a:p>
          <a:p>
            <a:pPr>
              <a:buNone/>
            </a:pPr>
            <a:r>
              <a:rPr lang="en-GB" sz="4000" b="1" dirty="0"/>
              <a:t>A</a:t>
            </a:r>
            <a:r>
              <a:rPr lang="en-GB" sz="4000" b="1" dirty="0" smtClean="0"/>
              <a:t> </a:t>
            </a:r>
            <a:r>
              <a:rPr lang="en-GB" sz="4000" b="1" dirty="0"/>
              <a:t>figure of </a:t>
            </a:r>
            <a:r>
              <a:rPr lang="en-GB" sz="4000" b="1" dirty="0" smtClean="0"/>
              <a:t>fun </a:t>
            </a:r>
            <a:endParaRPr lang="en-GB" sz="4000" b="1" dirty="0"/>
          </a:p>
          <a:p>
            <a:pPr>
              <a:buNone/>
            </a:pPr>
            <a:r>
              <a:rPr lang="en-GB" sz="4000" b="1" dirty="0"/>
              <a:t>A</a:t>
            </a:r>
            <a:r>
              <a:rPr lang="en-GB" sz="4000" b="1" dirty="0" smtClean="0"/>
              <a:t> burden/life not worth living </a:t>
            </a:r>
            <a:endParaRPr lang="en-GB" sz="4000" b="1" dirty="0"/>
          </a:p>
          <a:p>
            <a:pPr>
              <a:buNone/>
            </a:pPr>
            <a:r>
              <a:rPr lang="en-GB" sz="4000" b="1" dirty="0" smtClean="0"/>
              <a:t>A</a:t>
            </a:r>
            <a:r>
              <a:rPr lang="en-GB" sz="4000" b="1" dirty="0" smtClean="0"/>
              <a:t> </a:t>
            </a:r>
            <a:r>
              <a:rPr lang="en-GB" sz="4000" b="1" dirty="0"/>
              <a:t>chip on </a:t>
            </a:r>
            <a:r>
              <a:rPr lang="en-GB" sz="4000" b="1" dirty="0" smtClean="0"/>
              <a:t>her/his </a:t>
            </a:r>
            <a:r>
              <a:rPr lang="en-GB" sz="4000" b="1" dirty="0" smtClean="0"/>
              <a:t>shoulder, aggressive avenger </a:t>
            </a:r>
            <a:endParaRPr lang="en-GB" sz="4000" b="1" dirty="0"/>
          </a:p>
          <a:p>
            <a:pPr>
              <a:buNone/>
            </a:pPr>
            <a:r>
              <a:rPr lang="en-GB" sz="4000" b="1" dirty="0"/>
              <a:t>T</a:t>
            </a:r>
            <a:r>
              <a:rPr lang="en-GB" sz="4000" b="1" dirty="0" smtClean="0"/>
              <a:t>riumphing </a:t>
            </a:r>
            <a:r>
              <a:rPr lang="en-GB" sz="4000" b="1" dirty="0" smtClean="0"/>
              <a:t>over tragedy </a:t>
            </a:r>
            <a:r>
              <a:rPr lang="en-GB" sz="4000" b="1" dirty="0"/>
              <a:t>of </a:t>
            </a:r>
            <a:r>
              <a:rPr lang="en-GB" sz="4000" b="1" dirty="0" smtClean="0"/>
              <a:t> ‘disability’</a:t>
            </a:r>
          </a:p>
          <a:p>
            <a:pPr>
              <a:buNone/>
            </a:pPr>
            <a:r>
              <a:rPr lang="en-GB" sz="4000" b="1" dirty="0" smtClean="0"/>
              <a:t> Incapable </a:t>
            </a:r>
            <a:r>
              <a:rPr lang="en-GB" sz="4000" b="1" dirty="0"/>
              <a:t>of an </a:t>
            </a:r>
            <a:r>
              <a:rPr lang="en-GB" sz="4000" b="1" dirty="0" smtClean="0"/>
              <a:t>adult/sexual relationship</a:t>
            </a:r>
          </a:p>
          <a:p>
            <a:pPr>
              <a:buNone/>
            </a:pPr>
            <a:r>
              <a:rPr lang="en-GB" sz="4000" b="1" dirty="0" smtClean="0">
                <a:solidFill>
                  <a:srgbClr val="FF0000"/>
                </a:solidFill>
              </a:rPr>
              <a:t>A prosthetic for a weak plot</a:t>
            </a:r>
            <a:endParaRPr lang="en-GB" sz="4000" b="1" dirty="0">
              <a:solidFill>
                <a:srgbClr val="FF0000"/>
              </a:solidFill>
            </a:endParaRPr>
          </a:p>
          <a:p>
            <a:endParaRPr lang="en-GB" dirty="0"/>
          </a:p>
        </p:txBody>
      </p:sp>
      <p:pic>
        <p:nvPicPr>
          <p:cNvPr id="5" name="Picture 2" descr="S:\Shared\Disability History Month\UKDHM General\Logo - Strapline - Banner images\Yellow circle Black Triange Logo.jpg"/>
          <p:cNvPicPr>
            <a:picLocks noChangeAspect="1" noChangeArrowheads="1"/>
          </p:cNvPicPr>
          <p:nvPr/>
        </p:nvPicPr>
        <p:blipFill>
          <a:blip r:embed="rId2" cstate="print"/>
          <a:srcRect/>
          <a:stretch>
            <a:fillRect/>
          </a:stretch>
        </p:blipFill>
        <p:spPr bwMode="auto">
          <a:xfrm>
            <a:off x="8163272" y="5877272"/>
            <a:ext cx="980728" cy="98072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2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20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20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2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Body Beautiful</a:t>
            </a:r>
            <a:endParaRPr lang="en-GB" b="1" dirty="0">
              <a:solidFill>
                <a:srgbClr val="FF0000"/>
              </a:solidFill>
            </a:endParaRPr>
          </a:p>
        </p:txBody>
      </p:sp>
      <p:sp>
        <p:nvSpPr>
          <p:cNvPr id="3" name="Content Placeholder 2"/>
          <p:cNvSpPr>
            <a:spLocks noGrp="1"/>
          </p:cNvSpPr>
          <p:nvPr>
            <p:ph idx="1"/>
          </p:nvPr>
        </p:nvSpPr>
        <p:spPr>
          <a:xfrm>
            <a:off x="395536" y="2636912"/>
            <a:ext cx="8229600" cy="1944216"/>
          </a:xfrm>
        </p:spPr>
        <p:txBody>
          <a:bodyPr>
            <a:normAutofit fontScale="77500" lnSpcReduction="20000"/>
          </a:bodyPr>
          <a:lstStyle/>
          <a:p>
            <a:pPr>
              <a:buNone/>
            </a:pPr>
            <a:r>
              <a:rPr lang="en-GB" sz="2800" dirty="0" smtClean="0"/>
              <a:t>   </a:t>
            </a:r>
          </a:p>
          <a:p>
            <a:pPr>
              <a:buNone/>
            </a:pPr>
            <a:r>
              <a:rPr lang="en-GB" sz="2800" b="1" dirty="0" smtClean="0"/>
              <a:t>    Western culture from Greek and Roman times, reinforced in Renaissance Europe, saw the "body beautiful" as an ideal. </a:t>
            </a:r>
          </a:p>
          <a:p>
            <a:pPr>
              <a:buNone/>
            </a:pPr>
            <a:endParaRPr lang="en-GB" sz="2800" b="1" dirty="0" smtClean="0"/>
          </a:p>
          <a:p>
            <a:pPr>
              <a:buNone/>
            </a:pPr>
            <a:r>
              <a:rPr lang="en-GB" sz="2800" b="1" dirty="0" smtClean="0"/>
              <a:t>    Those with physical or mental imperfections were seen to be receiving divine retribution, or expendable</a:t>
            </a:r>
            <a:r>
              <a:rPr lang="en-GB" sz="2800" dirty="0" smtClean="0"/>
              <a:t>.</a:t>
            </a:r>
            <a:endParaRPr lang="en-GB" sz="2800" dirty="0"/>
          </a:p>
        </p:txBody>
      </p:sp>
      <p:pic>
        <p:nvPicPr>
          <p:cNvPr id="7" name="Picture 3" descr="~AUT0010"/>
          <p:cNvPicPr>
            <a:picLocks noChangeAspect="1" noChangeArrowheads="1"/>
          </p:cNvPicPr>
          <p:nvPr/>
        </p:nvPicPr>
        <p:blipFill>
          <a:blip r:embed="rId2" cstate="print"/>
          <a:srcRect/>
          <a:stretch>
            <a:fillRect/>
          </a:stretch>
        </p:blipFill>
        <p:spPr bwMode="auto">
          <a:xfrm>
            <a:off x="467544" y="188640"/>
            <a:ext cx="2138621" cy="2708920"/>
          </a:xfrm>
          <a:prstGeom prst="rect">
            <a:avLst/>
          </a:prstGeom>
          <a:noFill/>
          <a:ln w="9525">
            <a:noFill/>
            <a:miter lim="800000"/>
            <a:headEnd/>
            <a:tailEnd/>
          </a:ln>
        </p:spPr>
      </p:pic>
      <p:pic>
        <p:nvPicPr>
          <p:cNvPr id="8" name="Picture 6"/>
          <p:cNvPicPr>
            <a:picLocks noChangeAspect="1" noChangeArrowheads="1"/>
          </p:cNvPicPr>
          <p:nvPr/>
        </p:nvPicPr>
        <p:blipFill>
          <a:blip r:embed="rId3" cstate="print"/>
          <a:srcRect/>
          <a:stretch>
            <a:fillRect/>
          </a:stretch>
        </p:blipFill>
        <p:spPr bwMode="auto">
          <a:xfrm>
            <a:off x="6588224" y="260648"/>
            <a:ext cx="1690568" cy="2549939"/>
          </a:xfrm>
          <a:prstGeom prst="rect">
            <a:avLst/>
          </a:prstGeom>
          <a:noFill/>
          <a:ln w="9525">
            <a:noFill/>
            <a:miter lim="800000"/>
            <a:headEnd/>
            <a:tailEnd/>
          </a:ln>
        </p:spPr>
      </p:pic>
      <p:pic>
        <p:nvPicPr>
          <p:cNvPr id="13314" name="Picture 2" descr="Marc Quinn, Alison Lapper Pregnant, 2005 (Fourth Plinth, Trafalgar Square)"/>
          <p:cNvPicPr>
            <a:picLocks noChangeAspect="1" noChangeArrowheads="1"/>
          </p:cNvPicPr>
          <p:nvPr/>
        </p:nvPicPr>
        <p:blipFill>
          <a:blip r:embed="rId4" cstate="print"/>
          <a:srcRect/>
          <a:stretch>
            <a:fillRect/>
          </a:stretch>
        </p:blipFill>
        <p:spPr bwMode="auto">
          <a:xfrm>
            <a:off x="899592" y="4509120"/>
            <a:ext cx="2709579" cy="1800200"/>
          </a:xfrm>
          <a:prstGeom prst="rect">
            <a:avLst/>
          </a:prstGeom>
          <a:noFill/>
        </p:spPr>
      </p:pic>
      <p:pic>
        <p:nvPicPr>
          <p:cNvPr id="9" name="Picture 2" descr="S:\Shared\Disability History Month\UKDHM General\Logo - Strapline - Banner images\Yellow circle Black Triange Logo.jpg"/>
          <p:cNvPicPr>
            <a:picLocks noChangeAspect="1" noChangeArrowheads="1"/>
          </p:cNvPicPr>
          <p:nvPr/>
        </p:nvPicPr>
        <p:blipFill>
          <a:blip r:embed="rId5" cstate="print"/>
          <a:srcRect/>
          <a:stretch>
            <a:fillRect/>
          </a:stretch>
        </p:blipFill>
        <p:spPr bwMode="auto">
          <a:xfrm>
            <a:off x="7624192" y="5338192"/>
            <a:ext cx="1519808" cy="1519808"/>
          </a:xfrm>
          <a:prstGeom prst="rect">
            <a:avLst/>
          </a:prstGeom>
          <a:noFill/>
        </p:spPr>
      </p:pic>
      <p:pic>
        <p:nvPicPr>
          <p:cNvPr id="11" name="Picture 10" descr="marc quinn peter hull 2000.jpg"/>
          <p:cNvPicPr>
            <a:picLocks noChangeAspect="1"/>
          </p:cNvPicPr>
          <p:nvPr/>
        </p:nvPicPr>
        <p:blipFill>
          <a:blip r:embed="rId6" cstate="print"/>
          <a:stretch>
            <a:fillRect/>
          </a:stretch>
        </p:blipFill>
        <p:spPr>
          <a:xfrm>
            <a:off x="5004048" y="4509120"/>
            <a:ext cx="1607914" cy="20608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fontScale="90000"/>
          </a:bodyPr>
          <a:lstStyle/>
          <a:p>
            <a:r>
              <a:rPr lang="en-GB" b="1" dirty="0" smtClean="0">
                <a:solidFill>
                  <a:srgbClr val="FF0000"/>
                </a:solidFill>
              </a:rPr>
              <a:t>Disabled people as evil or </a:t>
            </a:r>
            <a:r>
              <a:rPr lang="en-GB" b="1" dirty="0" smtClean="0">
                <a:solidFill>
                  <a:srgbClr val="FF0000"/>
                </a:solidFill>
              </a:rPr>
              <a:t>sinners</a:t>
            </a:r>
            <a:endParaRPr lang="en-GB" b="1" dirty="0">
              <a:solidFill>
                <a:srgbClr val="FF0000"/>
              </a:solidFill>
            </a:endParaRPr>
          </a:p>
        </p:txBody>
      </p:sp>
      <p:pic>
        <p:nvPicPr>
          <p:cNvPr id="4" name="Picture 2" descr="~AUT0121"/>
          <p:cNvPicPr>
            <a:picLocks noChangeAspect="1" noChangeArrowheads="1"/>
          </p:cNvPicPr>
          <p:nvPr/>
        </p:nvPicPr>
        <p:blipFill>
          <a:blip r:embed="rId2" cstate="print"/>
          <a:srcRect/>
          <a:stretch>
            <a:fillRect/>
          </a:stretch>
        </p:blipFill>
        <p:spPr bwMode="auto">
          <a:xfrm>
            <a:off x="323528" y="1052736"/>
            <a:ext cx="2187013" cy="2952328"/>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3131840" y="1052736"/>
            <a:ext cx="3816424" cy="2862318"/>
          </a:xfrm>
          <a:prstGeom prst="rect">
            <a:avLst/>
          </a:prstGeom>
          <a:noFill/>
          <a:ln w="9525">
            <a:noFill/>
            <a:miter lim="800000"/>
            <a:headEnd/>
            <a:tailEnd/>
          </a:ln>
        </p:spPr>
      </p:pic>
      <p:pic>
        <p:nvPicPr>
          <p:cNvPr id="6" name="Picture 6" descr="~AUT0016"/>
          <p:cNvPicPr>
            <a:picLocks noChangeAspect="1" noChangeArrowheads="1"/>
          </p:cNvPicPr>
          <p:nvPr/>
        </p:nvPicPr>
        <p:blipFill>
          <a:blip r:embed="rId4" cstate="print"/>
          <a:srcRect/>
          <a:stretch>
            <a:fillRect/>
          </a:stretch>
        </p:blipFill>
        <p:spPr bwMode="auto">
          <a:xfrm>
            <a:off x="2699792" y="4077072"/>
            <a:ext cx="1825028" cy="2564904"/>
          </a:xfrm>
          <a:prstGeom prst="rect">
            <a:avLst/>
          </a:prstGeom>
          <a:noFill/>
          <a:ln w="9525">
            <a:noFill/>
            <a:miter lim="800000"/>
            <a:headEnd/>
            <a:tailEnd/>
          </a:ln>
        </p:spPr>
      </p:pic>
      <p:pic>
        <p:nvPicPr>
          <p:cNvPr id="7" name="Picture 2" descr="~AUT0035"/>
          <p:cNvPicPr>
            <a:picLocks noChangeAspect="1" noChangeArrowheads="1"/>
          </p:cNvPicPr>
          <p:nvPr/>
        </p:nvPicPr>
        <p:blipFill>
          <a:blip r:embed="rId5" cstate="print">
            <a:lum bright="-6000"/>
          </a:blip>
          <a:srcRect/>
          <a:stretch>
            <a:fillRect/>
          </a:stretch>
        </p:blipFill>
        <p:spPr bwMode="auto">
          <a:xfrm>
            <a:off x="5076056" y="4293096"/>
            <a:ext cx="3843176" cy="2310582"/>
          </a:xfrm>
          <a:prstGeom prst="rect">
            <a:avLst/>
          </a:prstGeom>
          <a:noFill/>
          <a:ln w="9525">
            <a:noFill/>
            <a:miter lim="800000"/>
            <a:headEnd/>
            <a:tailEnd/>
          </a:ln>
        </p:spPr>
      </p:pic>
      <p:pic>
        <p:nvPicPr>
          <p:cNvPr id="8" name="Picture 7" descr="~AUT0152"/>
          <p:cNvPicPr>
            <a:picLocks noChangeAspect="1" noChangeArrowheads="1"/>
          </p:cNvPicPr>
          <p:nvPr/>
        </p:nvPicPr>
        <p:blipFill>
          <a:blip r:embed="rId6" cstate="print"/>
          <a:srcRect/>
          <a:stretch>
            <a:fillRect/>
          </a:stretch>
        </p:blipFill>
        <p:spPr bwMode="auto">
          <a:xfrm>
            <a:off x="539552" y="4077072"/>
            <a:ext cx="1773540" cy="2564904"/>
          </a:xfrm>
          <a:prstGeom prst="rect">
            <a:avLst/>
          </a:prstGeom>
          <a:noFill/>
          <a:ln w="9525">
            <a:solidFill>
              <a:schemeClr val="tx1"/>
            </a:solidFill>
            <a:miter lim="800000"/>
            <a:headEnd/>
            <a:tailEnd/>
          </a:ln>
        </p:spPr>
      </p:pic>
      <p:pic>
        <p:nvPicPr>
          <p:cNvPr id="10" name="Picture 2" descr="S:\Shared\Disability History Month\UKDHM General\Logo - Strapline - Banner images\Yellow circle Black Triange Logo.jpg"/>
          <p:cNvPicPr>
            <a:picLocks noChangeAspect="1" noChangeArrowheads="1"/>
          </p:cNvPicPr>
          <p:nvPr/>
        </p:nvPicPr>
        <p:blipFill>
          <a:blip r:embed="rId7" cstate="print"/>
          <a:srcRect/>
          <a:stretch>
            <a:fillRect/>
          </a:stretch>
        </p:blipFill>
        <p:spPr bwMode="auto">
          <a:xfrm>
            <a:off x="7380312" y="1484784"/>
            <a:ext cx="1519808" cy="151980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445</TotalTime>
  <Words>844</Words>
  <Application>Microsoft Office PowerPoint</Application>
  <PresentationFormat>On-screen Show (4:3)</PresentationFormat>
  <Paragraphs>113</Paragraphs>
  <Slides>26</Slides>
  <Notes>2</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  RESHAPING OUR FUTURE: THEATRE AND DISABILITY </vt:lpstr>
      <vt:lpstr>Slide 2</vt:lpstr>
      <vt:lpstr>Slide 3</vt:lpstr>
      <vt:lpstr>  The history of use of language and     stereotypes in theatre   </vt:lpstr>
      <vt:lpstr>Slide 5</vt:lpstr>
      <vt:lpstr>Slide 6</vt:lpstr>
      <vt:lpstr>Common Disability Stereotypes</vt:lpstr>
      <vt:lpstr>Body Beautiful</vt:lpstr>
      <vt:lpstr>Disabled people as evil or sinners</vt:lpstr>
      <vt:lpstr>Slide 10</vt:lpstr>
      <vt:lpstr>Laughable or the butt of jokes</vt:lpstr>
      <vt:lpstr>Disabled People as a Burden</vt:lpstr>
      <vt:lpstr>Slide 13</vt:lpstr>
      <vt:lpstr>Eugenics in the Ascendancy</vt:lpstr>
      <vt:lpstr>Slide 15</vt:lpstr>
      <vt:lpstr>Slide 16</vt:lpstr>
      <vt:lpstr>Slide 17</vt:lpstr>
      <vt:lpstr>Are You a Disability Flat Earther?</vt:lpstr>
      <vt:lpstr>Slide 19</vt:lpstr>
      <vt:lpstr>United Nations Convention on the Rights of People with Disabilities</vt:lpstr>
      <vt:lpstr>Slide 21</vt:lpstr>
      <vt:lpstr>Theatre Disability Representation</vt:lpstr>
      <vt:lpstr>Slide 23</vt:lpstr>
      <vt:lpstr>Do we have to keep re-cycling old ideas? </vt:lpstr>
      <vt:lpstr>Slide 25</vt:lpstr>
      <vt:lpstr>Slide 26</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RESHAPING OUR FUTURE: THEATRE AND DISABILITY</dc:title>
  <dc:creator>Richard</dc:creator>
  <cp:lastModifiedBy>Richard</cp:lastModifiedBy>
  <cp:revision>51</cp:revision>
  <dcterms:created xsi:type="dcterms:W3CDTF">2016-10-01T18:53:48Z</dcterms:created>
  <dcterms:modified xsi:type="dcterms:W3CDTF">2016-10-02T09:05:26Z</dcterms:modified>
</cp:coreProperties>
</file>